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59" r:id="rId5"/>
    <p:sldMasterId id="2147483661" r:id="rId6"/>
    <p:sldMasterId id="2147483652" r:id="rId7"/>
  </p:sldMasterIdLst>
  <p:notesMasterIdLst>
    <p:notesMasterId r:id="rId88"/>
  </p:notesMasterIdLst>
  <p:sldIdLst>
    <p:sldId id="281" r:id="rId8"/>
    <p:sldId id="379" r:id="rId9"/>
    <p:sldId id="401" r:id="rId10"/>
    <p:sldId id="382" r:id="rId11"/>
    <p:sldId id="385" r:id="rId12"/>
    <p:sldId id="384" r:id="rId13"/>
    <p:sldId id="383" r:id="rId14"/>
    <p:sldId id="402" r:id="rId15"/>
    <p:sldId id="386" r:id="rId16"/>
    <p:sldId id="403" r:id="rId17"/>
    <p:sldId id="389" r:id="rId18"/>
    <p:sldId id="390" r:id="rId19"/>
    <p:sldId id="391" r:id="rId20"/>
    <p:sldId id="394" r:id="rId21"/>
    <p:sldId id="397" r:id="rId22"/>
    <p:sldId id="398" r:id="rId23"/>
    <p:sldId id="392" r:id="rId24"/>
    <p:sldId id="381" r:id="rId25"/>
    <p:sldId id="393" r:id="rId26"/>
    <p:sldId id="400" r:id="rId27"/>
    <p:sldId id="404" r:id="rId28"/>
    <p:sldId id="406" r:id="rId29"/>
    <p:sldId id="409" r:id="rId30"/>
    <p:sldId id="407" r:id="rId31"/>
    <p:sldId id="395" r:id="rId32"/>
    <p:sldId id="408" r:id="rId33"/>
    <p:sldId id="412" r:id="rId34"/>
    <p:sldId id="472" r:id="rId35"/>
    <p:sldId id="473" r:id="rId36"/>
    <p:sldId id="475" r:id="rId37"/>
    <p:sldId id="474" r:id="rId38"/>
    <p:sldId id="471" r:id="rId39"/>
    <p:sldId id="466" r:id="rId40"/>
    <p:sldId id="470" r:id="rId41"/>
    <p:sldId id="467" r:id="rId42"/>
    <p:sldId id="469" r:id="rId43"/>
    <p:sldId id="413"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14" r:id="rId65"/>
    <p:sldId id="436" r:id="rId66"/>
    <p:sldId id="438" r:id="rId67"/>
    <p:sldId id="439" r:id="rId68"/>
    <p:sldId id="437" r:id="rId69"/>
    <p:sldId id="440" r:id="rId70"/>
    <p:sldId id="441" r:id="rId71"/>
    <p:sldId id="442" r:id="rId72"/>
    <p:sldId id="443" r:id="rId73"/>
    <p:sldId id="444" r:id="rId74"/>
    <p:sldId id="445" r:id="rId75"/>
    <p:sldId id="446" r:id="rId76"/>
    <p:sldId id="457" r:id="rId77"/>
    <p:sldId id="458" r:id="rId78"/>
    <p:sldId id="459" r:id="rId79"/>
    <p:sldId id="460" r:id="rId80"/>
    <p:sldId id="461" r:id="rId81"/>
    <p:sldId id="462" r:id="rId82"/>
    <p:sldId id="463" r:id="rId83"/>
    <p:sldId id="464" r:id="rId84"/>
    <p:sldId id="465" r:id="rId85"/>
    <p:sldId id="264" r:id="rId86"/>
    <p:sldId id="265"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FFFFFF"/>
    <a:srgbClr val="2D75BC"/>
    <a:srgbClr val="333333"/>
    <a:srgbClr val="2E2E2E"/>
    <a:srgbClr val="F1F1F1"/>
    <a:srgbClr val="606060"/>
    <a:srgbClr val="009444"/>
    <a:srgbClr val="1D54A5"/>
  </p:clrMru>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75862" autoAdjust="0"/>
  </p:normalViewPr>
  <p:slideViewPr>
    <p:cSldViewPr>
      <p:cViewPr varScale="1">
        <p:scale>
          <a:sx n="54" d="100"/>
          <a:sy n="54" d="100"/>
        </p:scale>
        <p:origin x="-1584" y="-96"/>
      </p:cViewPr>
      <p:guideLst>
        <p:guide orient="horz" pos="2160"/>
        <p:guide pos="2880"/>
      </p:guideLst>
    </p:cSldViewPr>
  </p:slideViewPr>
  <p:outlineViewPr>
    <p:cViewPr>
      <p:scale>
        <a:sx n="33" d="100"/>
        <a:sy n="33" d="100"/>
      </p:scale>
      <p:origin x="0" y="7146"/>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373330-0875-4F54-B846-34A9C5D83194}" type="datetimeFigureOut">
              <a:rPr lang="en-US" smtClean="0"/>
              <a:pPr/>
              <a:t>6/20/2016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8154A2-EB67-47E5-A054-B18F240BFC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49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r>
              <a:rPr lang="en-US" altLang="zh-CN" sz="1200" dirty="0" smtClean="0"/>
              <a:t>2006/2008</a:t>
            </a:r>
          </a:p>
          <a:p>
            <a:pPr eaLnBrk="1" hangingPunct="1">
              <a:buFont typeface="Wingdings" pitchFamily="2" charset="2"/>
              <a:buChar char="Ø"/>
            </a:pPr>
            <a:r>
              <a:rPr lang="en-US" altLang="zh-CN" sz="1200" dirty="0" smtClean="0"/>
              <a:t>Microsoft/Martin Fowler</a:t>
            </a:r>
          </a:p>
          <a:p>
            <a:pPr eaLnBrk="1" hangingPunct="1">
              <a:buFont typeface="Wingdings" pitchFamily="2" charset="2"/>
              <a:buChar char="Ø"/>
            </a:pPr>
            <a:r>
              <a:rPr lang="en-US" altLang="zh-CN" sz="1200" dirty="0" err="1" smtClean="0"/>
              <a:t>ViewModel</a:t>
            </a:r>
            <a:r>
              <a:rPr lang="en-US" altLang="zh-CN" sz="1200" dirty="0" smtClean="0"/>
              <a:t>  does not need a reference to a view</a:t>
            </a:r>
          </a:p>
          <a:p>
            <a:pPr eaLnBrk="1" hangingPunct="1">
              <a:buFont typeface="Wingdings" pitchFamily="2" charset="2"/>
              <a:buChar char="Ø"/>
            </a:pPr>
            <a:r>
              <a:rPr lang="en-US" altLang="zh-CN" sz="1200" dirty="0" err="1" smtClean="0"/>
              <a:t>ViewModel</a:t>
            </a:r>
            <a:r>
              <a:rPr lang="en-US" altLang="zh-CN" sz="1200" dirty="0" smtClean="0"/>
              <a:t> perform all modifications made to the model data</a:t>
            </a:r>
          </a:p>
          <a:p>
            <a:pPr eaLnBrk="1" hangingPunct="1">
              <a:buFont typeface="Wingdings" pitchFamily="2" charset="2"/>
              <a:buChar char="Ø"/>
            </a:pPr>
            <a:r>
              <a:rPr lang="en-US" altLang="zh-CN" sz="1200" dirty="0" smtClean="0"/>
              <a:t>View have no idea that the model exist</a:t>
            </a:r>
          </a:p>
          <a:p>
            <a:pPr eaLnBrk="1" hangingPunct="1">
              <a:buFont typeface="Wingdings" pitchFamily="2" charset="2"/>
              <a:buChar char="Ø"/>
            </a:pPr>
            <a:r>
              <a:rPr lang="en-US" altLang="zh-CN" sz="1200" dirty="0" err="1" smtClean="0"/>
              <a:t>ViewModel</a:t>
            </a:r>
            <a:r>
              <a:rPr lang="en-US" altLang="zh-CN" sz="1200" dirty="0" smtClean="0"/>
              <a:t> and Model are </a:t>
            </a:r>
            <a:r>
              <a:rPr lang="en-US" altLang="zh-CN" sz="1200" dirty="0" err="1" smtClean="0"/>
              <a:t>unware</a:t>
            </a:r>
            <a:r>
              <a:rPr lang="en-US" altLang="zh-CN" sz="1200" dirty="0" smtClean="0"/>
              <a:t> of the view</a:t>
            </a:r>
          </a:p>
          <a:p>
            <a:pPr eaLnBrk="1" hangingPunct="1">
              <a:buFont typeface="Wingdings" pitchFamily="2" charset="2"/>
              <a:buChar char="Ø"/>
            </a:pPr>
            <a:r>
              <a:rPr lang="en-US" altLang="zh-CN" sz="1200" dirty="0" smtClean="0"/>
              <a:t>Loosely coupled design</a:t>
            </a:r>
          </a:p>
          <a:p>
            <a:pPr eaLnBrk="1" hangingPunct="1">
              <a:buFont typeface="Wingdings" pitchFamily="2" charset="2"/>
              <a:buChar char="Ø"/>
            </a:pPr>
            <a:r>
              <a:rPr lang="en-US" altLang="zh-CN" sz="1200" dirty="0" smtClean="0"/>
              <a:t>Testability</a:t>
            </a:r>
          </a:p>
          <a:p>
            <a:r>
              <a:rPr lang="en-US" dirty="0" smtClean="0"/>
              <a:t>(MVVM)</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57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0" kern="1200" dirty="0" smtClean="0">
                <a:solidFill>
                  <a:schemeClr val="tx1"/>
                </a:solidFill>
                <a:latin typeface="+mn-lt"/>
                <a:ea typeface="+mn-ea"/>
                <a:cs typeface="+mn-cs"/>
              </a:rPr>
              <a:t>Data-binding</a:t>
            </a:r>
            <a:r>
              <a:rPr lang="en-US" sz="1200" b="0" i="0" kern="1200" dirty="0" smtClean="0">
                <a:solidFill>
                  <a:schemeClr val="tx1"/>
                </a:solidFill>
                <a:latin typeface="+mn-lt"/>
                <a:ea typeface="+mn-ea"/>
                <a:cs typeface="+mn-cs"/>
              </a:rPr>
              <a:t> − It is the automatic synchronization of data between model and view components.</a:t>
            </a:r>
          </a:p>
          <a:p>
            <a:r>
              <a:rPr lang="en-US" sz="1200" b="1" i="0" kern="1200" dirty="0" smtClean="0">
                <a:solidFill>
                  <a:schemeClr val="tx1"/>
                </a:solidFill>
                <a:latin typeface="+mn-lt"/>
                <a:ea typeface="+mn-ea"/>
                <a:cs typeface="+mn-cs"/>
              </a:rPr>
              <a:t>Scope</a:t>
            </a:r>
            <a:r>
              <a:rPr lang="en-US" sz="1200" b="0" i="0" kern="1200" dirty="0" smtClean="0">
                <a:solidFill>
                  <a:schemeClr val="tx1"/>
                </a:solidFill>
                <a:latin typeface="+mn-lt"/>
                <a:ea typeface="+mn-ea"/>
                <a:cs typeface="+mn-cs"/>
              </a:rPr>
              <a:t> − These are objects that refer to the model. They act as a glue between controller and view.</a:t>
            </a:r>
          </a:p>
          <a:p>
            <a:r>
              <a:rPr lang="en-US" sz="1200" b="1" i="0" kern="1200" dirty="0" smtClean="0">
                <a:solidFill>
                  <a:schemeClr val="tx1"/>
                </a:solidFill>
                <a:latin typeface="+mn-lt"/>
                <a:ea typeface="+mn-ea"/>
                <a:cs typeface="+mn-cs"/>
              </a:rPr>
              <a:t>Controller</a:t>
            </a:r>
            <a:r>
              <a:rPr lang="en-US" sz="1200" b="0" i="0" kern="1200" dirty="0" smtClean="0">
                <a:solidFill>
                  <a:schemeClr val="tx1"/>
                </a:solidFill>
                <a:latin typeface="+mn-lt"/>
                <a:ea typeface="+mn-ea"/>
                <a:cs typeface="+mn-cs"/>
              </a:rPr>
              <a:t> − These are JavaScript functions that are bound to a particular scope.</a:t>
            </a:r>
          </a:p>
          <a:p>
            <a:r>
              <a:rPr lang="en-US" sz="1200" b="1" i="0" kern="1200" dirty="0" smtClean="0">
                <a:solidFill>
                  <a:schemeClr val="tx1"/>
                </a:solidFill>
                <a:latin typeface="+mn-lt"/>
                <a:ea typeface="+mn-ea"/>
                <a:cs typeface="+mn-cs"/>
              </a:rPr>
              <a:t>Services</a:t>
            </a:r>
            <a:r>
              <a:rPr lang="en-US" sz="1200" b="0" i="0" kern="1200" dirty="0" smtClean="0">
                <a:solidFill>
                  <a:schemeClr val="tx1"/>
                </a:solidFill>
                <a:latin typeface="+mn-lt"/>
                <a:ea typeface="+mn-ea"/>
                <a:cs typeface="+mn-cs"/>
              </a:rPr>
              <a:t> − AngularJS come with several built-in services for example $http to make a </a:t>
            </a:r>
            <a:r>
              <a:rPr lang="en-US" sz="1200" b="0" i="0" kern="1200" dirty="0" err="1" smtClean="0">
                <a:solidFill>
                  <a:schemeClr val="tx1"/>
                </a:solidFill>
                <a:latin typeface="+mn-lt"/>
                <a:ea typeface="+mn-ea"/>
                <a:cs typeface="+mn-cs"/>
              </a:rPr>
              <a:t>XMLHttpRequests</a:t>
            </a:r>
            <a:r>
              <a:rPr lang="en-US" sz="1200" b="0" i="0" kern="1200" dirty="0" smtClean="0">
                <a:solidFill>
                  <a:schemeClr val="tx1"/>
                </a:solidFill>
                <a:latin typeface="+mn-lt"/>
                <a:ea typeface="+mn-ea"/>
                <a:cs typeface="+mn-cs"/>
              </a:rPr>
              <a:t>. These are singleton objects which are instantiated only once in app.</a:t>
            </a:r>
          </a:p>
          <a:p>
            <a:r>
              <a:rPr lang="en-US" sz="1200" b="1" i="0" kern="1200" dirty="0" smtClean="0">
                <a:solidFill>
                  <a:schemeClr val="tx1"/>
                </a:solidFill>
                <a:latin typeface="+mn-lt"/>
                <a:ea typeface="+mn-ea"/>
                <a:cs typeface="+mn-cs"/>
              </a:rPr>
              <a:t>Filters</a:t>
            </a:r>
            <a:r>
              <a:rPr lang="en-US" sz="1200" b="0" i="0" kern="1200" dirty="0" smtClean="0">
                <a:solidFill>
                  <a:schemeClr val="tx1"/>
                </a:solidFill>
                <a:latin typeface="+mn-lt"/>
                <a:ea typeface="+mn-ea"/>
                <a:cs typeface="+mn-cs"/>
              </a:rPr>
              <a:t> − These select a subset of items from an array and returns a new array.</a:t>
            </a:r>
          </a:p>
          <a:p>
            <a:r>
              <a:rPr lang="en-US" sz="1200" b="1" i="0" kern="1200" dirty="0" smtClean="0">
                <a:solidFill>
                  <a:schemeClr val="tx1"/>
                </a:solidFill>
                <a:latin typeface="+mn-lt"/>
                <a:ea typeface="+mn-ea"/>
                <a:cs typeface="+mn-cs"/>
              </a:rPr>
              <a:t>Directives</a:t>
            </a:r>
            <a:r>
              <a:rPr lang="en-US" sz="1200" b="0" i="0" kern="1200" dirty="0" smtClean="0">
                <a:solidFill>
                  <a:schemeClr val="tx1"/>
                </a:solidFill>
                <a:latin typeface="+mn-lt"/>
                <a:ea typeface="+mn-ea"/>
                <a:cs typeface="+mn-cs"/>
              </a:rPr>
              <a:t> − Directives are markers on DOM elements (such as elements, attributes, </a:t>
            </a:r>
            <a:r>
              <a:rPr lang="en-US" sz="1200" b="0" i="0" kern="1200" dirty="0" err="1" smtClean="0">
                <a:solidFill>
                  <a:schemeClr val="tx1"/>
                </a:solidFill>
                <a:latin typeface="+mn-lt"/>
                <a:ea typeface="+mn-ea"/>
                <a:cs typeface="+mn-cs"/>
              </a:rPr>
              <a:t>css</a:t>
            </a:r>
            <a:r>
              <a:rPr lang="en-US" sz="1200" b="0" i="0" kern="1200" dirty="0" smtClean="0">
                <a:solidFill>
                  <a:schemeClr val="tx1"/>
                </a:solidFill>
                <a:latin typeface="+mn-lt"/>
                <a:ea typeface="+mn-ea"/>
                <a:cs typeface="+mn-cs"/>
              </a:rPr>
              <a:t>, and more). These can be used to create custom HTML tags that serve as new, custom widgets. AngularJS has built-in directives (</a:t>
            </a:r>
            <a:r>
              <a:rPr lang="en-US" sz="1200" b="0" i="0" kern="1200" dirty="0" err="1" smtClean="0">
                <a:solidFill>
                  <a:schemeClr val="tx1"/>
                </a:solidFill>
                <a:latin typeface="+mn-lt"/>
                <a:ea typeface="+mn-ea"/>
                <a:cs typeface="+mn-cs"/>
              </a:rPr>
              <a:t>ngBind</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ngModel</a:t>
            </a:r>
            <a:r>
              <a:rPr lang="en-US" sz="1200" b="0" i="0" kern="1200" dirty="0" smtClean="0">
                <a:solidFill>
                  <a:schemeClr val="tx1"/>
                </a:solidFill>
                <a:latin typeface="+mn-lt"/>
                <a:ea typeface="+mn-ea"/>
                <a:cs typeface="+mn-cs"/>
              </a:rPr>
              <a:t>...)</a:t>
            </a:r>
          </a:p>
          <a:p>
            <a:r>
              <a:rPr lang="en-US" sz="1200" b="1" i="0" kern="1200" dirty="0" smtClean="0">
                <a:solidFill>
                  <a:schemeClr val="tx1"/>
                </a:solidFill>
                <a:latin typeface="+mn-lt"/>
                <a:ea typeface="+mn-ea"/>
                <a:cs typeface="+mn-cs"/>
              </a:rPr>
              <a:t>Templates</a:t>
            </a:r>
            <a:r>
              <a:rPr lang="en-US" sz="1200" b="0" i="0" kern="1200" dirty="0" smtClean="0">
                <a:solidFill>
                  <a:schemeClr val="tx1"/>
                </a:solidFill>
                <a:latin typeface="+mn-lt"/>
                <a:ea typeface="+mn-ea"/>
                <a:cs typeface="+mn-cs"/>
              </a:rPr>
              <a:t> − These are the rendered view with information from the controller and model. These can be a single file (like index.html) or multiple views in one page using "partials".</a:t>
            </a:r>
          </a:p>
          <a:p>
            <a:r>
              <a:rPr lang="en-US" sz="1200" b="1" i="0" kern="1200" dirty="0" smtClean="0">
                <a:solidFill>
                  <a:schemeClr val="tx1"/>
                </a:solidFill>
                <a:latin typeface="+mn-lt"/>
                <a:ea typeface="+mn-ea"/>
                <a:cs typeface="+mn-cs"/>
              </a:rPr>
              <a:t>Routing</a:t>
            </a:r>
            <a:r>
              <a:rPr lang="en-US" sz="1200" b="0" i="0" kern="1200" dirty="0" smtClean="0">
                <a:solidFill>
                  <a:schemeClr val="tx1"/>
                </a:solidFill>
                <a:latin typeface="+mn-lt"/>
                <a:ea typeface="+mn-ea"/>
                <a:cs typeface="+mn-cs"/>
              </a:rPr>
              <a:t> − It is concept of switching views.</a:t>
            </a:r>
          </a:p>
          <a:p>
            <a:r>
              <a:rPr lang="en-US" sz="1200" b="1" i="0" kern="1200" dirty="0" smtClean="0">
                <a:solidFill>
                  <a:schemeClr val="tx1"/>
                </a:solidFill>
                <a:latin typeface="+mn-lt"/>
                <a:ea typeface="+mn-ea"/>
                <a:cs typeface="+mn-cs"/>
              </a:rPr>
              <a:t>Model View Whatever</a:t>
            </a:r>
            <a:r>
              <a:rPr lang="en-US" sz="1200" b="0" i="0" kern="1200" dirty="0" smtClean="0">
                <a:solidFill>
                  <a:schemeClr val="tx1"/>
                </a:solidFill>
                <a:latin typeface="+mn-lt"/>
                <a:ea typeface="+mn-ea"/>
                <a:cs typeface="+mn-cs"/>
              </a:rPr>
              <a:t> − MVC is a design pattern for dividing an application into different parts (called Model, View and Controller), each with distinct responsibilities. AngularJS does not implement MVC in the traditional sense, but rather something closer to MVVM (Model-View-</a:t>
            </a:r>
            <a:r>
              <a:rPr lang="en-US" sz="1200" b="0" i="0" kern="1200" dirty="0" err="1" smtClean="0">
                <a:solidFill>
                  <a:schemeClr val="tx1"/>
                </a:solidFill>
                <a:latin typeface="+mn-lt"/>
                <a:ea typeface="+mn-ea"/>
                <a:cs typeface="+mn-cs"/>
              </a:rPr>
              <a:t>ViewModel</a:t>
            </a:r>
            <a:r>
              <a:rPr lang="en-US" sz="1200" b="0" i="0" kern="1200" dirty="0" smtClean="0">
                <a:solidFill>
                  <a:schemeClr val="tx1"/>
                </a:solidFill>
                <a:latin typeface="+mn-lt"/>
                <a:ea typeface="+mn-ea"/>
                <a:cs typeface="+mn-cs"/>
              </a:rPr>
              <a:t>). The Angular JS team refers it humorously as Model View Whatever.</a:t>
            </a:r>
          </a:p>
          <a:p>
            <a:r>
              <a:rPr lang="en-US" sz="1200" b="1" i="0" kern="1200" dirty="0" smtClean="0">
                <a:solidFill>
                  <a:schemeClr val="tx1"/>
                </a:solidFill>
                <a:latin typeface="+mn-lt"/>
                <a:ea typeface="+mn-ea"/>
                <a:cs typeface="+mn-cs"/>
              </a:rPr>
              <a:t>Deep Linking</a:t>
            </a:r>
            <a:r>
              <a:rPr lang="en-US" sz="1200" b="0" i="0" kern="1200" dirty="0" smtClean="0">
                <a:solidFill>
                  <a:schemeClr val="tx1"/>
                </a:solidFill>
                <a:latin typeface="+mn-lt"/>
                <a:ea typeface="+mn-ea"/>
                <a:cs typeface="+mn-cs"/>
              </a:rPr>
              <a:t> − Deep linking allows you to encode the state of application in the URL so that it can be bookmarked. The application can then be restored from the URL to the same state.</a:t>
            </a:r>
          </a:p>
          <a:p>
            <a:r>
              <a:rPr lang="en-US" sz="1200" b="1" i="0" kern="1200" dirty="0" smtClean="0">
                <a:solidFill>
                  <a:schemeClr val="tx1"/>
                </a:solidFill>
                <a:latin typeface="+mn-lt"/>
                <a:ea typeface="+mn-ea"/>
                <a:cs typeface="+mn-cs"/>
              </a:rPr>
              <a:t>Dependency Injection</a:t>
            </a:r>
            <a:r>
              <a:rPr lang="en-US" sz="1200" b="0" i="0" kern="1200" dirty="0" smtClean="0">
                <a:solidFill>
                  <a:schemeClr val="tx1"/>
                </a:solidFill>
                <a:latin typeface="+mn-lt"/>
                <a:ea typeface="+mn-ea"/>
                <a:cs typeface="+mn-cs"/>
              </a:rPr>
              <a:t> − AngularJS has a built-in dependency injection subsystem that helps the developer by making the application easier to develop, understand, and test.</a:t>
            </a:r>
          </a:p>
        </p:txBody>
      </p:sp>
      <p:sp>
        <p:nvSpPr>
          <p:cNvPr id="4" name="Slide Number Placeholder 3"/>
          <p:cNvSpPr>
            <a:spLocks noGrp="1"/>
          </p:cNvSpPr>
          <p:nvPr>
            <p:ph type="sldNum" sz="quarter" idx="10"/>
          </p:nvPr>
        </p:nvSpPr>
        <p:spPr/>
        <p:txBody>
          <a:bodyPr/>
          <a:lstStyle/>
          <a:p>
            <a:fld id="{AA8154A2-EB67-47E5-A054-B18F240BFCCF}"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69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71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73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77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78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Wingdings" pitchFamily="2" charset="2"/>
              <a:buChar char="Ø"/>
            </a:pPr>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studentController</a:t>
            </a:r>
            <a:r>
              <a:rPr lang="en-US" dirty="0" smtClean="0"/>
              <a:t> defined as a JavaScript object with $scope as argument.</a:t>
            </a:r>
          </a:p>
          <a:p>
            <a:r>
              <a:rPr lang="en-US" dirty="0" smtClean="0"/>
              <a:t>$scope refers to application which is to use the </a:t>
            </a:r>
            <a:r>
              <a:rPr lang="en-US" dirty="0" err="1" smtClean="0"/>
              <a:t>studentController</a:t>
            </a:r>
            <a:r>
              <a:rPr lang="en-US" dirty="0" smtClean="0"/>
              <a:t> object.</a:t>
            </a:r>
          </a:p>
          <a:p>
            <a:r>
              <a:rPr lang="en-US" dirty="0" smtClean="0"/>
              <a:t>$</a:t>
            </a:r>
            <a:r>
              <a:rPr lang="en-US" dirty="0" err="1" smtClean="0"/>
              <a:t>scope.student</a:t>
            </a:r>
            <a:r>
              <a:rPr lang="en-US" dirty="0" smtClean="0"/>
              <a:t> is property of </a:t>
            </a:r>
            <a:r>
              <a:rPr lang="en-US" dirty="0" err="1" smtClean="0"/>
              <a:t>studentController</a:t>
            </a:r>
            <a:r>
              <a:rPr lang="en-US" dirty="0" smtClean="0"/>
              <a:t> object.</a:t>
            </a:r>
          </a:p>
          <a:p>
            <a:r>
              <a:rPr lang="en-US" dirty="0" err="1" smtClean="0"/>
              <a:t>firstName</a:t>
            </a:r>
            <a:r>
              <a:rPr lang="en-US" dirty="0" smtClean="0"/>
              <a:t> and </a:t>
            </a:r>
            <a:r>
              <a:rPr lang="en-US" dirty="0" err="1" smtClean="0"/>
              <a:t>lastName</a:t>
            </a:r>
            <a:r>
              <a:rPr lang="en-US" dirty="0" smtClean="0"/>
              <a:t> are two properties of $</a:t>
            </a:r>
            <a:r>
              <a:rPr lang="en-US" dirty="0" err="1" smtClean="0"/>
              <a:t>scope.student</a:t>
            </a:r>
            <a:r>
              <a:rPr lang="en-US" dirty="0" smtClean="0"/>
              <a:t> object. We've passed the default values to them.</a:t>
            </a:r>
          </a:p>
          <a:p>
            <a:r>
              <a:rPr lang="en-US" dirty="0" err="1" smtClean="0"/>
              <a:t>fullName</a:t>
            </a:r>
            <a:r>
              <a:rPr lang="en-US" dirty="0" smtClean="0"/>
              <a:t> is the function of $</a:t>
            </a:r>
            <a:r>
              <a:rPr lang="en-US" dirty="0" err="1" smtClean="0"/>
              <a:t>scope.student</a:t>
            </a:r>
            <a:r>
              <a:rPr lang="en-US" dirty="0" smtClean="0"/>
              <a:t> object whose task is to return the combined name.</a:t>
            </a:r>
          </a:p>
          <a:p>
            <a:r>
              <a:rPr lang="en-US" dirty="0" smtClean="0"/>
              <a:t>In </a:t>
            </a:r>
            <a:r>
              <a:rPr lang="en-US" dirty="0" err="1" smtClean="0"/>
              <a:t>fullName</a:t>
            </a:r>
            <a:r>
              <a:rPr lang="en-US" dirty="0" smtClean="0"/>
              <a:t> function we're getting the student object and then return the combined name.</a:t>
            </a:r>
          </a:p>
          <a:p>
            <a:r>
              <a:rPr lang="en-US" dirty="0" smtClean="0"/>
              <a:t>As a note, we can also defined the controller object in separate JS file and refer that file in the html page.</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We've bounded </a:t>
            </a:r>
            <a:r>
              <a:rPr lang="en-US" sz="1200" b="0" i="0" kern="1200" dirty="0" err="1" smtClean="0">
                <a:solidFill>
                  <a:schemeClr val="tx1"/>
                </a:solidFill>
                <a:latin typeface="+mn-lt"/>
                <a:ea typeface="+mn-ea"/>
                <a:cs typeface="+mn-cs"/>
              </a:rPr>
              <a:t>student.firstName</a:t>
            </a:r>
            <a:r>
              <a:rPr lang="en-US" sz="1200" b="0" i="0" kern="1200" dirty="0" smtClean="0">
                <a:solidFill>
                  <a:schemeClr val="tx1"/>
                </a:solidFill>
                <a:latin typeface="+mn-lt"/>
                <a:ea typeface="+mn-ea"/>
                <a:cs typeface="+mn-cs"/>
              </a:rPr>
              <a:t> and </a:t>
            </a:r>
            <a:r>
              <a:rPr lang="en-US" sz="1200" b="0" i="0" kern="1200" dirty="0" err="1" smtClean="0">
                <a:solidFill>
                  <a:schemeClr val="tx1"/>
                </a:solidFill>
                <a:latin typeface="+mn-lt"/>
                <a:ea typeface="+mn-ea"/>
                <a:cs typeface="+mn-cs"/>
              </a:rPr>
              <a:t>student.lastname</a:t>
            </a:r>
            <a:r>
              <a:rPr lang="en-US" sz="1200" b="0" i="0" kern="1200" dirty="0" smtClean="0">
                <a:solidFill>
                  <a:schemeClr val="tx1"/>
                </a:solidFill>
                <a:latin typeface="+mn-lt"/>
                <a:ea typeface="+mn-ea"/>
                <a:cs typeface="+mn-cs"/>
              </a:rPr>
              <a:t> to two input boxes.</a:t>
            </a:r>
          </a:p>
          <a:p>
            <a:r>
              <a:rPr lang="en-US" sz="1200" b="0" i="0" kern="1200" dirty="0" smtClean="0">
                <a:solidFill>
                  <a:schemeClr val="tx1"/>
                </a:solidFill>
                <a:latin typeface="+mn-lt"/>
                <a:ea typeface="+mn-ea"/>
                <a:cs typeface="+mn-cs"/>
              </a:rPr>
              <a:t>We've bounded </a:t>
            </a:r>
            <a:r>
              <a:rPr lang="en-US" sz="1200" b="0" i="0" kern="1200" dirty="0" err="1" smtClean="0">
                <a:solidFill>
                  <a:schemeClr val="tx1"/>
                </a:solidFill>
                <a:latin typeface="+mn-lt"/>
                <a:ea typeface="+mn-ea"/>
                <a:cs typeface="+mn-cs"/>
              </a:rPr>
              <a:t>student.fullName</a:t>
            </a:r>
            <a:r>
              <a:rPr lang="en-US" sz="1200" b="0" i="0" kern="1200" dirty="0" smtClean="0">
                <a:solidFill>
                  <a:schemeClr val="tx1"/>
                </a:solidFill>
                <a:latin typeface="+mn-lt"/>
                <a:ea typeface="+mn-ea"/>
                <a:cs typeface="+mn-cs"/>
              </a:rPr>
              <a:t>() to HTML.</a:t>
            </a:r>
          </a:p>
          <a:p>
            <a:r>
              <a:rPr lang="en-US" sz="1200" b="0" i="0" kern="1200" dirty="0" smtClean="0">
                <a:solidFill>
                  <a:schemeClr val="tx1"/>
                </a:solidFill>
                <a:latin typeface="+mn-lt"/>
                <a:ea typeface="+mn-ea"/>
                <a:cs typeface="+mn-cs"/>
              </a:rPr>
              <a:t>Now whenever you type anything in first name and last name input boxes, you can see the full name getting updated automatically.</a:t>
            </a:r>
          </a:p>
          <a:p>
            <a:endParaRPr lang="en-US" dirty="0"/>
          </a:p>
        </p:txBody>
      </p:sp>
      <p:sp>
        <p:nvSpPr>
          <p:cNvPr id="4" name="Slide Number Placeholder 3"/>
          <p:cNvSpPr>
            <a:spLocks noGrp="1"/>
          </p:cNvSpPr>
          <p:nvPr>
            <p:ph type="sldNum" sz="quarter" idx="10"/>
          </p:nvPr>
        </p:nvSpPr>
        <p:spPr/>
        <p:txBody>
          <a:bodyPr/>
          <a:lstStyle/>
          <a:p>
            <a:fld id="{AA8154A2-EB67-47E5-A054-B18F240BFCCF}"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Content Placeholder 9"/>
          <p:cNvSpPr>
            <a:spLocks noGrp="1"/>
          </p:cNvSpPr>
          <p:nvPr>
            <p:ph sz="quarter" idx="10" hasCustomPrompt="1"/>
          </p:nvPr>
        </p:nvSpPr>
        <p:spPr>
          <a:xfrm>
            <a:off x="0" y="4038600"/>
            <a:ext cx="8991600" cy="523220"/>
          </a:xfrm>
          <a:prstGeom prst="rect">
            <a:avLst/>
          </a:prstGeom>
        </p:spPr>
        <p:txBody>
          <a:bodyPr>
            <a:normAutofit/>
          </a:bodyPr>
          <a:lstStyle>
            <a:lvl1pPr marL="0" indent="0" algn="r">
              <a:spcBef>
                <a:spcPts val="0"/>
              </a:spcBef>
              <a:buNone/>
              <a:defRPr sz="2800" b="1" baseline="0">
                <a:solidFill>
                  <a:srgbClr val="333333"/>
                </a:solidFill>
                <a:latin typeface="Arial" pitchFamily="34" charset="0"/>
                <a:cs typeface="Arial" pitchFamily="34" charset="0"/>
              </a:defRPr>
            </a:lvl1pPr>
            <a:lvl2pPr algn="r">
              <a:defRPr sz="2000" b="1">
                <a:solidFill>
                  <a:srgbClr val="404040"/>
                </a:solidFill>
                <a:latin typeface="Arial" pitchFamily="34" charset="0"/>
                <a:cs typeface="Arial" pitchFamily="34" charset="0"/>
              </a:defRPr>
            </a:lvl2pPr>
            <a:lvl3pPr algn="r">
              <a:defRPr sz="1800" b="1">
                <a:solidFill>
                  <a:srgbClr val="404040"/>
                </a:solidFill>
                <a:latin typeface="Arial" pitchFamily="34" charset="0"/>
                <a:cs typeface="Arial" pitchFamily="34" charset="0"/>
              </a:defRPr>
            </a:lvl3pPr>
            <a:lvl4pPr algn="r">
              <a:defRPr sz="1600" b="1">
                <a:solidFill>
                  <a:srgbClr val="404040"/>
                </a:solidFill>
                <a:latin typeface="Arial" pitchFamily="34" charset="0"/>
                <a:cs typeface="Arial" pitchFamily="34" charset="0"/>
              </a:defRPr>
            </a:lvl4pPr>
            <a:lvl5pPr algn="r">
              <a:defRPr sz="1400" b="1">
                <a:solidFill>
                  <a:srgbClr val="404040"/>
                </a:solidFill>
                <a:latin typeface="Arial" pitchFamily="34" charset="0"/>
                <a:cs typeface="Arial" pitchFamily="34" charset="0"/>
              </a:defRPr>
            </a:lvl5pPr>
          </a:lstStyle>
          <a:p>
            <a:pPr lvl="0"/>
            <a:r>
              <a:rPr lang="en-US" dirty="0" smtClean="0"/>
              <a:t>Click to Add Presentation Title Here</a:t>
            </a:r>
          </a:p>
        </p:txBody>
      </p:sp>
      <p:sp>
        <p:nvSpPr>
          <p:cNvPr id="18" name="Text Placeholder 11"/>
          <p:cNvSpPr>
            <a:spLocks noGrp="1"/>
          </p:cNvSpPr>
          <p:nvPr>
            <p:ph type="body" sz="quarter" idx="11" hasCustomPrompt="1"/>
          </p:nvPr>
        </p:nvSpPr>
        <p:spPr>
          <a:xfrm>
            <a:off x="0" y="4552890"/>
            <a:ext cx="8991600" cy="400110"/>
          </a:xfrm>
          <a:prstGeom prst="rect">
            <a:avLst/>
          </a:prstGeom>
        </p:spPr>
        <p:txBody>
          <a:bodyPr wrap="square">
            <a:spAutoFit/>
          </a:bodyPr>
          <a:lstStyle>
            <a:lvl1pPr marL="0" indent="0" algn="r">
              <a:spcBef>
                <a:spcPts val="0"/>
              </a:spcBef>
              <a:buFont typeface="Arial" pitchFamily="34" charset="0"/>
              <a:buChar char="-"/>
              <a:defRPr sz="2000" b="1" baseline="0">
                <a:solidFill>
                  <a:srgbClr val="333333"/>
                </a:solidFill>
                <a:latin typeface="Arial" pitchFamily="34" charset="0"/>
                <a:cs typeface="Arial" pitchFamily="34" charset="0"/>
              </a:defRPr>
            </a:lvl1pPr>
          </a:lstStyle>
          <a:p>
            <a:pPr lvl="0"/>
            <a:r>
              <a:rPr lang="en-US" dirty="0" smtClean="0"/>
              <a:t> Click to Add Subtitle Here</a:t>
            </a:r>
          </a:p>
        </p:txBody>
      </p:sp>
      <p:sp>
        <p:nvSpPr>
          <p:cNvPr id="19" name="Text Placeholder 11"/>
          <p:cNvSpPr>
            <a:spLocks noGrp="1"/>
          </p:cNvSpPr>
          <p:nvPr>
            <p:ph type="body" sz="quarter" idx="12" hasCustomPrompt="1"/>
          </p:nvPr>
        </p:nvSpPr>
        <p:spPr>
          <a:xfrm>
            <a:off x="0" y="60930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smtClean="0"/>
              <a:t>Presenter</a:t>
            </a:r>
          </a:p>
        </p:txBody>
      </p:sp>
      <p:sp>
        <p:nvSpPr>
          <p:cNvPr id="20" name="Text Placeholder 11"/>
          <p:cNvSpPr>
            <a:spLocks noGrp="1"/>
          </p:cNvSpPr>
          <p:nvPr>
            <p:ph type="body" sz="quarter" idx="13" hasCustomPrompt="1"/>
          </p:nvPr>
        </p:nvSpPr>
        <p:spPr>
          <a:xfrm>
            <a:off x="0" y="6321623"/>
            <a:ext cx="8991600" cy="307777"/>
          </a:xfrm>
          <a:prstGeom prst="rect">
            <a:avLst/>
          </a:prstGeom>
        </p:spPr>
        <p:txBody>
          <a:bodyPr wrap="square">
            <a:spAutoFit/>
          </a:bodyPr>
          <a:lstStyle>
            <a:lvl1pPr marL="0" indent="0" algn="r">
              <a:spcBef>
                <a:spcPts val="0"/>
              </a:spcBef>
              <a:buFont typeface="Arial" pitchFamily="34" charset="0"/>
              <a:buNone/>
              <a:defRPr sz="1400" b="0" baseline="0">
                <a:solidFill>
                  <a:srgbClr val="333333"/>
                </a:solidFill>
                <a:latin typeface="Arial" pitchFamily="34" charset="0"/>
                <a:cs typeface="Arial" pitchFamily="34" charset="0"/>
              </a:defRPr>
            </a:lvl1pPr>
          </a:lstStyle>
          <a:p>
            <a:pPr lvl="0"/>
            <a:r>
              <a:rPr lang="en-US" dirty="0" smtClean="0"/>
              <a:t> YYYY.MM.DD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25146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2895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7"/>
          </p:nvPr>
        </p:nvSpPr>
        <p:spPr>
          <a:xfrm>
            <a:off x="5943600" y="1143001"/>
            <a:ext cx="2895600" cy="22860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6"/>
          <p:cNvSpPr>
            <a:spLocks noGrp="1"/>
          </p:cNvSpPr>
          <p:nvPr>
            <p:ph sz="quarter" idx="18"/>
          </p:nvPr>
        </p:nvSpPr>
        <p:spPr>
          <a:xfrm>
            <a:off x="2895600" y="3581400"/>
            <a:ext cx="5943600" cy="29718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Box 5"/>
          <p:cNvSpPr txBox="1"/>
          <p:nvPr userDrawn="1"/>
        </p:nvSpPr>
        <p:spPr>
          <a:xfrm>
            <a:off x="6781800" y="4242137"/>
            <a:ext cx="2057400" cy="923330"/>
          </a:xfrm>
          <a:prstGeom prst="rect">
            <a:avLst/>
          </a:prstGeom>
          <a:noFill/>
        </p:spPr>
        <p:txBody>
          <a:bodyPr wrap="square" rtlCol="0">
            <a:spAutoFit/>
          </a:bodyPr>
          <a:lstStyle/>
          <a:p>
            <a:r>
              <a:rPr lang="en-US" sz="5400" b="1" dirty="0" smtClean="0">
                <a:solidFill>
                  <a:srgbClr val="1D54A5"/>
                </a:solidFill>
                <a:latin typeface="Arial" pitchFamily="34" charset="0"/>
                <a:cs typeface="Arial" pitchFamily="34" charset="0"/>
              </a:rPr>
              <a:t>Q</a:t>
            </a:r>
            <a:r>
              <a:rPr lang="en-US" sz="5400" b="1" dirty="0" smtClean="0">
                <a:solidFill>
                  <a:srgbClr val="606060"/>
                </a:solidFill>
                <a:latin typeface="Arial" pitchFamily="34" charset="0"/>
                <a:cs typeface="Arial" pitchFamily="34" charset="0"/>
              </a:rPr>
              <a:t>&amp;</a:t>
            </a:r>
            <a:r>
              <a:rPr lang="en-US" sz="5400" b="1" dirty="0" smtClean="0">
                <a:solidFill>
                  <a:srgbClr val="009444"/>
                </a:solidFill>
                <a:latin typeface="Arial" pitchFamily="34" charset="0"/>
                <a:cs typeface="Arial" pitchFamily="34" charset="0"/>
              </a:rPr>
              <a:t>A</a:t>
            </a:r>
            <a:endParaRPr lang="en-US" sz="5400" b="1" dirty="0">
              <a:solidFill>
                <a:srgbClr val="009444"/>
              </a:solidFill>
              <a:latin typeface="Arial" pitchFamily="34" charset="0"/>
              <a:cs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Box 2"/>
          <p:cNvSpPr txBox="1"/>
          <p:nvPr userDrawn="1"/>
        </p:nvSpPr>
        <p:spPr>
          <a:xfrm>
            <a:off x="4953000" y="4242137"/>
            <a:ext cx="3810000" cy="923330"/>
          </a:xfrm>
          <a:prstGeom prst="rect">
            <a:avLst/>
          </a:prstGeom>
          <a:noFill/>
        </p:spPr>
        <p:txBody>
          <a:bodyPr wrap="square" rtlCol="0">
            <a:spAutoFit/>
          </a:bodyPr>
          <a:lstStyle/>
          <a:p>
            <a:r>
              <a:rPr lang="en-US" sz="5400" b="1" dirty="0" smtClean="0">
                <a:solidFill>
                  <a:srgbClr val="1D54A5"/>
                </a:solidFill>
                <a:latin typeface="Arial" pitchFamily="34" charset="0"/>
                <a:cs typeface="Arial" pitchFamily="34" charset="0"/>
              </a:rPr>
              <a:t>Thank </a:t>
            </a:r>
            <a:r>
              <a:rPr lang="en-US" sz="5400" b="1" dirty="0" smtClean="0">
                <a:solidFill>
                  <a:srgbClr val="009444"/>
                </a:solidFill>
                <a:latin typeface="Arial" pitchFamily="34" charset="0"/>
                <a:cs typeface="Arial" pitchFamily="34" charset="0"/>
              </a:rPr>
              <a:t>You</a:t>
            </a:r>
            <a:endParaRPr lang="en-US" sz="5400" b="1" dirty="0">
              <a:solidFill>
                <a:srgbClr val="009444"/>
              </a:solidFill>
              <a:latin typeface="Arial" pitchFamily="34" charset="0"/>
              <a:cs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3" hasCustomPrompt="1"/>
          </p:nvPr>
        </p:nvSpPr>
        <p:spPr>
          <a:xfrm>
            <a:off x="152400" y="228600"/>
            <a:ext cx="8001000" cy="523220"/>
          </a:xfrm>
          <a:prstGeom prst="rect">
            <a:avLst/>
          </a:prstGeom>
        </p:spPr>
        <p:txBody>
          <a:bodyPr wrap="square">
            <a:spAutoFit/>
          </a:bodyPr>
          <a:lstStyle>
            <a:lvl1pPr marL="0" indent="0" algn="l">
              <a:spcBef>
                <a:spcPts val="0"/>
              </a:spcBef>
              <a:buFont typeface="Arial" pitchFamily="34" charset="0"/>
              <a:buNone/>
              <a:defRPr sz="2800" b="1" cap="all"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agenda/Content</a:t>
            </a:r>
            <a:endParaRPr lang="en-US" dirty="0" smtClean="0"/>
          </a:p>
        </p:txBody>
      </p:sp>
      <p:sp>
        <p:nvSpPr>
          <p:cNvPr id="4" name="Text Placeholder 11"/>
          <p:cNvSpPr>
            <a:spLocks noGrp="1"/>
          </p:cNvSpPr>
          <p:nvPr>
            <p:ph type="body" sz="quarter" idx="14" hasCustomPrompt="1"/>
          </p:nvPr>
        </p:nvSpPr>
        <p:spPr>
          <a:xfrm>
            <a:off x="2895600" y="1447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13" name="Text Placeholder 9"/>
          <p:cNvSpPr>
            <a:spLocks noGrp="1"/>
          </p:cNvSpPr>
          <p:nvPr>
            <p:ph type="body" sz="quarter" idx="11" hasCustomPrompt="1"/>
          </p:nvPr>
        </p:nvSpPr>
        <p:spPr>
          <a:xfrm>
            <a:off x="2361835" y="1447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1</a:t>
            </a:r>
            <a:endParaRPr lang="en-US" dirty="0"/>
          </a:p>
        </p:txBody>
      </p:sp>
      <p:sp>
        <p:nvSpPr>
          <p:cNvPr id="28" name="Text Placeholder 11"/>
          <p:cNvSpPr>
            <a:spLocks noGrp="1"/>
          </p:cNvSpPr>
          <p:nvPr>
            <p:ph type="body" sz="quarter" idx="15" hasCustomPrompt="1"/>
          </p:nvPr>
        </p:nvSpPr>
        <p:spPr>
          <a:xfrm>
            <a:off x="2895600" y="1981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29" name="Text Placeholder 9"/>
          <p:cNvSpPr>
            <a:spLocks noGrp="1"/>
          </p:cNvSpPr>
          <p:nvPr>
            <p:ph type="body" sz="quarter" idx="16" hasCustomPrompt="1"/>
          </p:nvPr>
        </p:nvSpPr>
        <p:spPr>
          <a:xfrm>
            <a:off x="2361835" y="1981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2</a:t>
            </a:r>
            <a:endParaRPr lang="en-US" dirty="0"/>
          </a:p>
        </p:txBody>
      </p:sp>
      <p:sp>
        <p:nvSpPr>
          <p:cNvPr id="30" name="Text Placeholder 11"/>
          <p:cNvSpPr>
            <a:spLocks noGrp="1"/>
          </p:cNvSpPr>
          <p:nvPr>
            <p:ph type="body" sz="quarter" idx="17" hasCustomPrompt="1"/>
          </p:nvPr>
        </p:nvSpPr>
        <p:spPr>
          <a:xfrm>
            <a:off x="2895600" y="2514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31" name="Text Placeholder 9"/>
          <p:cNvSpPr>
            <a:spLocks noGrp="1"/>
          </p:cNvSpPr>
          <p:nvPr>
            <p:ph type="body" sz="quarter" idx="18" hasCustomPrompt="1"/>
          </p:nvPr>
        </p:nvSpPr>
        <p:spPr>
          <a:xfrm>
            <a:off x="2361835" y="2514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3</a:t>
            </a:r>
            <a:endParaRPr lang="en-US" dirty="0"/>
          </a:p>
        </p:txBody>
      </p:sp>
      <p:sp>
        <p:nvSpPr>
          <p:cNvPr id="32" name="Text Placeholder 11"/>
          <p:cNvSpPr>
            <a:spLocks noGrp="1"/>
          </p:cNvSpPr>
          <p:nvPr>
            <p:ph type="body" sz="quarter" idx="19" hasCustomPrompt="1"/>
          </p:nvPr>
        </p:nvSpPr>
        <p:spPr>
          <a:xfrm>
            <a:off x="2895600" y="30480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33" name="Text Placeholder 9"/>
          <p:cNvSpPr>
            <a:spLocks noGrp="1"/>
          </p:cNvSpPr>
          <p:nvPr>
            <p:ph type="body" sz="quarter" idx="20" hasCustomPrompt="1"/>
          </p:nvPr>
        </p:nvSpPr>
        <p:spPr>
          <a:xfrm>
            <a:off x="2361835" y="30480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4</a:t>
            </a:r>
            <a:endParaRPr lang="en-US" dirty="0"/>
          </a:p>
        </p:txBody>
      </p:sp>
      <p:sp>
        <p:nvSpPr>
          <p:cNvPr id="34" name="Text Placeholder 11"/>
          <p:cNvSpPr>
            <a:spLocks noGrp="1"/>
          </p:cNvSpPr>
          <p:nvPr>
            <p:ph type="body" sz="quarter" idx="21" hasCustomPrompt="1"/>
          </p:nvPr>
        </p:nvSpPr>
        <p:spPr>
          <a:xfrm>
            <a:off x="2895600" y="35814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35" name="Text Placeholder 9"/>
          <p:cNvSpPr>
            <a:spLocks noGrp="1"/>
          </p:cNvSpPr>
          <p:nvPr>
            <p:ph type="body" sz="quarter" idx="22" hasCustomPrompt="1"/>
          </p:nvPr>
        </p:nvSpPr>
        <p:spPr>
          <a:xfrm>
            <a:off x="2361835" y="35814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5</a:t>
            </a:r>
            <a:endParaRPr lang="en-US" dirty="0"/>
          </a:p>
        </p:txBody>
      </p:sp>
      <p:sp>
        <p:nvSpPr>
          <p:cNvPr id="36" name="Text Placeholder 11"/>
          <p:cNvSpPr>
            <a:spLocks noGrp="1"/>
          </p:cNvSpPr>
          <p:nvPr>
            <p:ph type="body" sz="quarter" idx="23" hasCustomPrompt="1"/>
          </p:nvPr>
        </p:nvSpPr>
        <p:spPr>
          <a:xfrm>
            <a:off x="2895600" y="41148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37" name="Text Placeholder 9"/>
          <p:cNvSpPr>
            <a:spLocks noGrp="1"/>
          </p:cNvSpPr>
          <p:nvPr>
            <p:ph type="body" sz="quarter" idx="24" hasCustomPrompt="1"/>
          </p:nvPr>
        </p:nvSpPr>
        <p:spPr>
          <a:xfrm>
            <a:off x="2361835" y="41148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6</a:t>
            </a:r>
            <a:endParaRPr lang="en-US" dirty="0"/>
          </a:p>
        </p:txBody>
      </p:sp>
      <p:sp>
        <p:nvSpPr>
          <p:cNvPr id="38" name="Text Placeholder 11"/>
          <p:cNvSpPr>
            <a:spLocks noGrp="1"/>
          </p:cNvSpPr>
          <p:nvPr>
            <p:ph type="body" sz="quarter" idx="25" hasCustomPrompt="1"/>
          </p:nvPr>
        </p:nvSpPr>
        <p:spPr>
          <a:xfrm>
            <a:off x="2895600" y="46482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39" name="Text Placeholder 9"/>
          <p:cNvSpPr>
            <a:spLocks noGrp="1"/>
          </p:cNvSpPr>
          <p:nvPr>
            <p:ph type="body" sz="quarter" idx="26" hasCustomPrompt="1"/>
          </p:nvPr>
        </p:nvSpPr>
        <p:spPr>
          <a:xfrm>
            <a:off x="2361835" y="46482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7</a:t>
            </a:r>
            <a:endParaRPr lang="en-US" dirty="0"/>
          </a:p>
        </p:txBody>
      </p:sp>
      <p:sp>
        <p:nvSpPr>
          <p:cNvPr id="40" name="Text Placeholder 11"/>
          <p:cNvSpPr>
            <a:spLocks noGrp="1"/>
          </p:cNvSpPr>
          <p:nvPr>
            <p:ph type="body" sz="quarter" idx="27" hasCustomPrompt="1"/>
          </p:nvPr>
        </p:nvSpPr>
        <p:spPr>
          <a:xfrm>
            <a:off x="2895600" y="5181600"/>
            <a:ext cx="6019800" cy="400110"/>
          </a:xfrm>
          <a:prstGeom prst="rect">
            <a:avLst/>
          </a:prstGeom>
        </p:spPr>
        <p:txBody>
          <a:bodyPr wrap="square">
            <a:spAutoFit/>
          </a:bodyPr>
          <a:lstStyle>
            <a:lvl1pPr marL="0" indent="0" algn="l">
              <a:spcBef>
                <a:spcPts val="0"/>
              </a:spcBef>
              <a:buFont typeface="Arial" pitchFamily="34" charset="0"/>
              <a:buNone/>
              <a:defRPr sz="20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41" name="Text Placeholder 9"/>
          <p:cNvSpPr>
            <a:spLocks noGrp="1"/>
          </p:cNvSpPr>
          <p:nvPr>
            <p:ph type="body" sz="quarter" idx="28" hasCustomPrompt="1"/>
          </p:nvPr>
        </p:nvSpPr>
        <p:spPr>
          <a:xfrm>
            <a:off x="2361835" y="5181600"/>
            <a:ext cx="381365" cy="381000"/>
          </a:xfrm>
          <a:prstGeom prst="roundRect">
            <a:avLst>
              <a:gd name="adj" fmla="val 0"/>
            </a:avLst>
          </a:prstGeom>
          <a:solidFill>
            <a:srgbClr val="2D75BC"/>
          </a:solidFill>
        </p:spPr>
        <p:txBody>
          <a:bodyPr anchor="ctr" anchorCtr="0"/>
          <a:lstStyle>
            <a:lvl1pPr marL="0" indent="0" algn="ctr">
              <a:spcBef>
                <a:spcPts val="0"/>
              </a:spcBef>
              <a:buNone/>
              <a:defRPr sz="2000" b="1">
                <a:solidFill>
                  <a:schemeClr val="bg1"/>
                </a:solidFill>
                <a:latin typeface="Arial" pitchFamily="34" charset="0"/>
                <a:cs typeface="Arial" pitchFamily="34" charset="0"/>
              </a:defRPr>
            </a:lvl1pPr>
          </a:lstStyle>
          <a:p>
            <a:pPr lvl="0"/>
            <a:r>
              <a:rPr lang="en-US" dirty="0" smtClean="0"/>
              <a:t>8</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smtClean="0"/>
              <a:t>1</a:t>
            </a:r>
            <a:endParaRPr lang="en-US" dirty="0"/>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8686800" cy="5391807"/>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p:cNvSpPr>
            <a:spLocks noGrp="1"/>
          </p:cNvSpPr>
          <p:nvPr>
            <p:ph type="body" sz="quarter" idx="14" hasCustomPrompt="1"/>
          </p:nvPr>
        </p:nvSpPr>
        <p:spPr>
          <a:xfrm>
            <a:off x="1031081" y="1712742"/>
            <a:ext cx="6019800" cy="646331"/>
          </a:xfrm>
          <a:prstGeom prst="rect">
            <a:avLst/>
          </a:prstGeom>
        </p:spPr>
        <p:txBody>
          <a:bodyPr wrap="square">
            <a:spAutoFit/>
          </a:bodyPr>
          <a:lstStyle>
            <a:lvl1pPr marL="0" indent="0" algn="l">
              <a:spcBef>
                <a:spcPts val="0"/>
              </a:spcBef>
              <a:buFont typeface="Arial" pitchFamily="34" charset="0"/>
              <a:buNone/>
              <a:defRPr sz="3600" b="1" cap="none" baseline="0">
                <a:solidFill>
                  <a:srgbClr val="2E2E2E"/>
                </a:solidFill>
                <a:latin typeface="Arial" pitchFamily="34" charset="0"/>
                <a:cs typeface="Arial" pitchFamily="34" charset="0"/>
              </a:defRPr>
            </a:lvl1pPr>
          </a:lstStyle>
          <a:p>
            <a:pPr lvl="0"/>
            <a:r>
              <a:rPr lang="en-US" dirty="0" smtClean="0"/>
              <a:t>Click Here to Add Title </a:t>
            </a:r>
          </a:p>
        </p:txBody>
      </p:sp>
      <p:sp>
        <p:nvSpPr>
          <p:cNvPr id="8" name="Text Placeholder 9"/>
          <p:cNvSpPr>
            <a:spLocks noGrp="1"/>
          </p:cNvSpPr>
          <p:nvPr>
            <p:ph type="body" sz="quarter" idx="11" hasCustomPrompt="1"/>
          </p:nvPr>
        </p:nvSpPr>
        <p:spPr>
          <a:xfrm>
            <a:off x="304800" y="1712742"/>
            <a:ext cx="650081" cy="649458"/>
          </a:xfrm>
          <a:prstGeom prst="roundRect">
            <a:avLst>
              <a:gd name="adj" fmla="val 0"/>
            </a:avLst>
          </a:prstGeom>
          <a:solidFill>
            <a:srgbClr val="2D75BC"/>
          </a:solidFill>
        </p:spPr>
        <p:txBody>
          <a:bodyPr anchor="ctr" anchorCtr="0"/>
          <a:lstStyle>
            <a:lvl1pPr marL="0" indent="0" algn="ctr">
              <a:spcBef>
                <a:spcPts val="0"/>
              </a:spcBef>
              <a:buNone/>
              <a:defRPr sz="3600" b="1">
                <a:solidFill>
                  <a:schemeClr val="bg1"/>
                </a:solidFill>
                <a:latin typeface="Arial" pitchFamily="34" charset="0"/>
                <a:cs typeface="Arial" pitchFamily="34" charset="0"/>
              </a:defRPr>
            </a:lvl1pPr>
          </a:lstStyle>
          <a:p>
            <a:pPr lvl="0"/>
            <a:r>
              <a:rPr lang="en-US" dirty="0" smtClean="0"/>
              <a:t>1</a:t>
            </a:r>
            <a:endParaRPr lang="en-US" dirty="0"/>
          </a:p>
        </p:txBody>
      </p:sp>
      <p:sp>
        <p:nvSpPr>
          <p:cNvPr id="5"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solidFill>
              <a:effectLst/>
              <a:uLnTx/>
              <a:uFillTx/>
              <a:latin typeface="Arial" charset="0"/>
              <a:ea typeface="굴림"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 Placeholder 11"/>
          <p:cNvSpPr>
            <a:spLocks noGrp="1"/>
          </p:cNvSpPr>
          <p:nvPr>
            <p:ph type="body" sz="quarter" idx="13" hasCustomPrompt="1"/>
          </p:nvPr>
        </p:nvSpPr>
        <p:spPr>
          <a:xfrm>
            <a:off x="152400" y="228600"/>
            <a:ext cx="457200" cy="523220"/>
          </a:xfrm>
          <a:prstGeom prst="rect">
            <a:avLst/>
          </a:prstGeom>
        </p:spPr>
        <p:txBody>
          <a:bodyPr wrap="square">
            <a:normAutofit/>
          </a:bodyPr>
          <a:lstStyle>
            <a:lvl1pPr marL="0" indent="0" algn="ctr">
              <a:spcBef>
                <a:spcPts val="0"/>
              </a:spcBef>
              <a:buFont typeface="Arial" pitchFamily="34" charset="0"/>
              <a:buNone/>
              <a:defRPr sz="2800" b="1" cap="none" baseline="0">
                <a:solidFill>
                  <a:srgbClr val="2D75BC"/>
                </a:solidFill>
                <a:latin typeface="Arial" pitchFamily="34" charset="0"/>
                <a:cs typeface="Arial" pitchFamily="34" charset="0"/>
              </a:defRPr>
            </a:lvl1pPr>
          </a:lstStyle>
          <a:p>
            <a:pPr lvl="0"/>
            <a:r>
              <a:rPr lang="en-US" altLang="zh-CN" dirty="0" smtClean="0"/>
              <a:t>1</a:t>
            </a:r>
            <a:endParaRPr lang="en-US" dirty="0" smtClean="0"/>
          </a:p>
        </p:txBody>
      </p:sp>
      <p:sp>
        <p:nvSpPr>
          <p:cNvPr id="5" name="Text Placeholder 11"/>
          <p:cNvSpPr>
            <a:spLocks noGrp="1"/>
          </p:cNvSpPr>
          <p:nvPr>
            <p:ph type="body" sz="quarter" idx="14" hasCustomPrompt="1"/>
          </p:nvPr>
        </p:nvSpPr>
        <p:spPr>
          <a:xfrm>
            <a:off x="609600" y="228600"/>
            <a:ext cx="8001000" cy="523220"/>
          </a:xfrm>
          <a:prstGeom prst="rect">
            <a:avLst/>
          </a:prstGeom>
        </p:spPr>
        <p:txBody>
          <a:bodyPr wrap="square">
            <a:normAutofit/>
          </a:bodyPr>
          <a:lstStyle>
            <a:lvl1pPr marL="0" indent="0" algn="l">
              <a:spcBef>
                <a:spcPts val="0"/>
              </a:spcBef>
              <a:buFont typeface="Arial" pitchFamily="34" charset="0"/>
              <a:buNone/>
              <a:defRPr sz="2800" b="1" cap="none" baseline="0">
                <a:solidFill>
                  <a:srgbClr val="333333"/>
                </a:solidFill>
                <a:latin typeface="Arial" pitchFamily="34" charset="0"/>
                <a:cs typeface="Arial" pitchFamily="34" charset="0"/>
              </a:defRPr>
            </a:lvl1pPr>
          </a:lstStyle>
          <a:p>
            <a:pPr lvl="0"/>
            <a:r>
              <a:rPr lang="en-US" dirty="0" smtClean="0"/>
              <a:t> </a:t>
            </a:r>
            <a:r>
              <a:rPr lang="en-US" altLang="zh-CN" dirty="0" smtClean="0"/>
              <a:t>Click Here to Add Title</a:t>
            </a:r>
            <a:endParaRPr lang="en-US" dirty="0" smtClean="0"/>
          </a:p>
        </p:txBody>
      </p:sp>
      <p:sp>
        <p:nvSpPr>
          <p:cNvPr id="7" name="Content Placeholder 6"/>
          <p:cNvSpPr>
            <a:spLocks noGrp="1"/>
          </p:cNvSpPr>
          <p:nvPr>
            <p:ph sz="quarter" idx="15"/>
          </p:nvPr>
        </p:nvSpPr>
        <p:spPr>
          <a:xfrm>
            <a:off x="2286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txBox="1">
            <a:spLocks/>
          </p:cNvSpPr>
          <p:nvPr userDrawn="1"/>
        </p:nvSpPr>
        <p:spPr>
          <a:xfrm>
            <a:off x="8610600" y="6492875"/>
            <a:ext cx="457199"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8E299C-DCA1-49B6-ADA0-44CE9D0A323A}" type="slidenum">
              <a:rPr kumimoji="0" lang="en-US" sz="1600" b="0" i="0" u="none" strike="noStrike" kern="1200" cap="none" spc="0" normalizeH="0" baseline="0" noProof="0" smtClean="0">
                <a:ln>
                  <a:noFill/>
                </a:ln>
                <a:solidFill>
                  <a:schemeClr val="bg1">
                    <a:lumMod val="50000"/>
                  </a:schemeClr>
                </a:solidFill>
                <a:effectLst/>
                <a:uLnTx/>
                <a:uFillTx/>
                <a:latin typeface="Arial" charset="0"/>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bg1">
                  <a:lumMod val="50000"/>
                </a:schemeClr>
              </a:solidFill>
              <a:effectLst/>
              <a:uLnTx/>
              <a:uFillTx/>
              <a:latin typeface="Arial" charset="0"/>
              <a:ea typeface="굴림" pitchFamily="34" charset="-127"/>
              <a:cs typeface="+mn-cs"/>
            </a:endParaRPr>
          </a:p>
        </p:txBody>
      </p:sp>
      <p:sp>
        <p:nvSpPr>
          <p:cNvPr id="6" name="Content Placeholder 6"/>
          <p:cNvSpPr>
            <a:spLocks noGrp="1"/>
          </p:cNvSpPr>
          <p:nvPr>
            <p:ph sz="quarter" idx="16"/>
          </p:nvPr>
        </p:nvSpPr>
        <p:spPr>
          <a:xfrm>
            <a:off x="4572000" y="1143000"/>
            <a:ext cx="4343400" cy="5410200"/>
          </a:xfrm>
          <a:prstGeom prst="rect">
            <a:avLst/>
          </a:prstGeom>
        </p:spPr>
        <p:txBody>
          <a:bodyPr/>
          <a:lstStyle>
            <a:lvl1pPr marL="228600" indent="-228600">
              <a:defRPr sz="2400">
                <a:latin typeface="Arial" pitchFamily="34" charset="0"/>
                <a:cs typeface="Arial" pitchFamily="34" charset="0"/>
              </a:defRPr>
            </a:lvl1pPr>
            <a:lvl2pPr marL="628650" indent="-285750">
              <a:defRPr sz="2000">
                <a:latin typeface="Arial" pitchFamily="34" charset="0"/>
                <a:cs typeface="Arial" pitchFamily="34" charset="0"/>
              </a:defRPr>
            </a:lvl2pPr>
            <a:lvl3pPr marL="914400" indent="-228600">
              <a:buFont typeface="Wingdings" pitchFamily="2" charset="2"/>
              <a:buChar char="§"/>
              <a:defRPr sz="1800">
                <a:latin typeface="Arial" pitchFamily="34" charset="0"/>
                <a:cs typeface="Arial" pitchFamily="34" charset="0"/>
              </a:defRPr>
            </a:lvl3pPr>
            <a:lvl4pPr marL="1257300" indent="-228600">
              <a:defRPr sz="1600">
                <a:latin typeface="Arial" pitchFamily="34" charset="0"/>
                <a:cs typeface="Arial" pitchFamily="34" charset="0"/>
              </a:defRPr>
            </a:lvl4pPr>
            <a:lvl5pPr marL="1543050" indent="-228600">
              <a:defRPr sz="1400">
                <a:latin typeface="Arial" pitchFamily="34" charset="0"/>
                <a:cs typeface="Arial" pitchFamily="34" charset="0"/>
              </a:defRPr>
            </a:lvl5pPr>
          </a:lstStyle>
          <a:p>
            <a:pPr lvl="0"/>
            <a:r>
              <a:rPr lang="en-US" dirty="0" smtClean="0"/>
              <a:t>Click to edit Master text </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D:\1_RebeccaWJChen\OLP\Project\Non_Applicattion\ITA_PPT_Template\Resource\IT Academy.png"/>
          <p:cNvPicPr>
            <a:picLocks noChangeAspect="1" noChangeArrowheads="1"/>
          </p:cNvPicPr>
          <p:nvPr/>
        </p:nvPicPr>
        <p:blipFill>
          <a:blip r:embed="rId5" cstate="print"/>
          <a:srcRect/>
          <a:stretch>
            <a:fillRect/>
          </a:stretch>
        </p:blipFill>
        <p:spPr bwMode="auto">
          <a:xfrm>
            <a:off x="298397" y="5486400"/>
            <a:ext cx="920803" cy="1067900"/>
          </a:xfrm>
          <a:prstGeom prst="rect">
            <a:avLst/>
          </a:prstGeom>
          <a:noFill/>
        </p:spPr>
      </p:pic>
      <p:pic>
        <p:nvPicPr>
          <p:cNvPr id="2" name="Picture 2" descr="D:\1_RebeccaWJChen\OLP\Project\Non_Applicattion\ITA_PPT_Template\20141216_ITAPPT.png"/>
          <p:cNvPicPr>
            <a:picLocks noChangeAspect="1" noChangeArrowheads="1"/>
          </p:cNvPicPr>
          <p:nvPr userDrawn="1"/>
        </p:nvPicPr>
        <p:blipFill>
          <a:blip r:embed="rId6" cstate="print"/>
          <a:stretch>
            <a:fillRect/>
          </a:stretch>
        </p:blipFill>
        <p:spPr bwMode="auto">
          <a:xfrm>
            <a:off x="0" y="0"/>
            <a:ext cx="9144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7" name="Picture 3" descr="D:\1_RebeccaWJChen\OLP\Project\Non_Applicattion\ITA_PPT_Template\Resource\IT Academy.png"/>
          <p:cNvPicPr>
            <a:picLocks noChangeAspect="1" noChangeArrowheads="1"/>
          </p:cNvPicPr>
          <p:nvPr/>
        </p:nvPicPr>
        <p:blipFill>
          <a:blip r:embed="rId6" cstate="print"/>
          <a:srcRect b="28645"/>
          <a:stretch>
            <a:fillRect/>
          </a:stretch>
        </p:blipFill>
        <p:spPr bwMode="auto">
          <a:xfrm>
            <a:off x="8229600" y="76200"/>
            <a:ext cx="768403" cy="635883"/>
          </a:xfrm>
          <a:prstGeom prst="rect">
            <a:avLst/>
          </a:prstGeom>
          <a:noFill/>
        </p:spPr>
      </p:pic>
      <p:pic>
        <p:nvPicPr>
          <p:cNvPr id="2050" name="Picture 2" descr="C:\Users\chenre3\Desktop\banner.png"/>
          <p:cNvPicPr>
            <a:picLocks noChangeAspect="1" noChangeArrowheads="1"/>
          </p:cNvPicPr>
          <p:nvPr/>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60" r:id="rId1"/>
    <p:sldLayoutId id="2147483701" r:id="rId2"/>
    <p:sldLayoutId id="2147483702" r:id="rId3"/>
    <p:sldLayoutId id="214748370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1027" name="Picture 3" descr="C:\Users\chenre3\Desktop\Banner_ContentTitle.png"/>
          <p:cNvPicPr>
            <a:picLocks noChangeAspect="1" noChangeArrowheads="1"/>
          </p:cNvPicPr>
          <p:nvPr userDrawn="1"/>
        </p:nvPicPr>
        <p:blipFill>
          <a:blip r:embed="rId4" cstate="print"/>
          <a:srcRect t="42222"/>
          <a:stretch>
            <a:fillRect/>
          </a:stretch>
        </p:blipFill>
        <p:spPr bwMode="auto">
          <a:xfrm>
            <a:off x="0" y="2895600"/>
            <a:ext cx="9144000" cy="3962400"/>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70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alpha val="0"/>
          </a:srgbClr>
        </a:solidFill>
        <a:effectLst/>
      </p:bgPr>
    </p:bg>
    <p:spTree>
      <p:nvGrpSpPr>
        <p:cNvPr id="1" name=""/>
        <p:cNvGrpSpPr/>
        <p:nvPr/>
      </p:nvGrpSpPr>
      <p:grpSpPr>
        <a:xfrm>
          <a:off x="0" y="0"/>
          <a:ext cx="0" cy="0"/>
          <a:chOff x="0" y="0"/>
          <a:chExt cx="0" cy="0"/>
        </a:xfrm>
      </p:grpSpPr>
      <p:pic>
        <p:nvPicPr>
          <p:cNvPr id="8" name="Picture 3" descr="D:\1_RebeccaWJChen\OLP\Project\Non_Applicattion\ITA_PPT_Template\Resource\IT Academy.png"/>
          <p:cNvPicPr>
            <a:picLocks noChangeAspect="1" noChangeArrowheads="1"/>
          </p:cNvPicPr>
          <p:nvPr userDrawn="1"/>
        </p:nvPicPr>
        <p:blipFill>
          <a:blip r:embed="rId6" cstate="print"/>
          <a:srcRect b="28645"/>
          <a:stretch>
            <a:fillRect/>
          </a:stretch>
        </p:blipFill>
        <p:spPr bwMode="auto">
          <a:xfrm>
            <a:off x="8229600" y="76200"/>
            <a:ext cx="768403" cy="635883"/>
          </a:xfrm>
          <a:prstGeom prst="rect">
            <a:avLst/>
          </a:prstGeom>
          <a:noFill/>
        </p:spPr>
      </p:pic>
      <p:pic>
        <p:nvPicPr>
          <p:cNvPr id="9" name="Picture 2" descr="C:\Users\chenre3\Desktop\banner.png"/>
          <p:cNvPicPr>
            <a:picLocks noChangeAspect="1" noChangeArrowheads="1"/>
          </p:cNvPicPr>
          <p:nvPr userDrawn="1"/>
        </p:nvPicPr>
        <p:blipFill>
          <a:blip r:embed="rId7" cstate="print"/>
          <a:srcRect/>
          <a:stretch>
            <a:fillRect/>
          </a:stretch>
        </p:blipFill>
        <p:spPr bwMode="auto">
          <a:xfrm>
            <a:off x="0" y="842962"/>
            <a:ext cx="9144000" cy="223838"/>
          </a:xfrm>
          <a:prstGeom prst="rect">
            <a:avLst/>
          </a:prstGeom>
          <a:noFill/>
        </p:spPr>
      </p:pic>
    </p:spTree>
  </p:cSld>
  <p:clrMap bg1="lt1" tx1="dk1" bg2="lt2" tx2="dk2" accent1="accent1" accent2="accent2" accent3="accent3" accent4="accent4" accent5="accent5" accent6="accent6" hlink="hlink" folHlink="folHlink"/>
  <p:sldLayoutIdLst>
    <p:sldLayoutId id="2147483653" r:id="rId1"/>
    <p:sldLayoutId id="2147483673" r:id="rId2"/>
    <p:sldLayoutId id="2147483670" r:id="rId3"/>
    <p:sldLayoutId id="2147483699"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docs.angularjs.org/api/ng/service/$compile"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visionmedia.github.io/mocha/" TargetMode="External"/><Relationship Id="rId2" Type="http://schemas.openxmlformats.org/officeDocument/2006/relationships/hyperlink" Target="http://pivotal.github.io/jasmine/" TargetMode="External"/><Relationship Id="rId1" Type="http://schemas.openxmlformats.org/officeDocument/2006/relationships/slideLayout" Target="../slideLayouts/slideLayout7.xml"/><Relationship Id="rId4" Type="http://schemas.openxmlformats.org/officeDocument/2006/relationships/hyperlink" Target="http://andyshora.com/unit-testing-best-practices-angularjs.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6" name="Content Placeholder 5"/>
          <p:cNvSpPr>
            <a:spLocks noGrp="1"/>
          </p:cNvSpPr>
          <p:nvPr>
            <p:ph sz="quarter" idx="10"/>
          </p:nvPr>
        </p:nvSpPr>
        <p:spPr/>
        <p:txBody>
          <a:bodyPr/>
          <a:lstStyle/>
          <a:p>
            <a:r>
              <a:rPr lang="en-US" dirty="0" smtClean="0"/>
              <a:t>AngularJS</a:t>
            </a:r>
            <a:endParaRPr lang="en-US" dirty="0"/>
          </a:p>
        </p:txBody>
      </p:sp>
      <p:sp>
        <p:nvSpPr>
          <p:cNvPr id="7" name="Text Placeholder 6"/>
          <p:cNvSpPr>
            <a:spLocks noGrp="1"/>
          </p:cNvSpPr>
          <p:nvPr>
            <p:ph type="body" sz="quarter" idx="12"/>
          </p:nvPr>
        </p:nvSpPr>
        <p:spPr/>
        <p:txBody>
          <a:bodyPr/>
          <a:lstStyle/>
          <a:p>
            <a:r>
              <a:rPr lang="en-US" dirty="0" smtClean="0"/>
              <a:t>Marquis </a:t>
            </a:r>
            <a:r>
              <a:rPr lang="en-US" dirty="0" err="1" smtClean="0"/>
              <a:t>Hu</a:t>
            </a:r>
            <a:endParaRPr lang="en-US" dirty="0"/>
          </a:p>
        </p:txBody>
      </p:sp>
      <p:sp>
        <p:nvSpPr>
          <p:cNvPr id="8" name="Text Placeholder 7"/>
          <p:cNvSpPr>
            <a:spLocks noGrp="1"/>
          </p:cNvSpPr>
          <p:nvPr>
            <p:ph type="body" sz="quarter" idx="13"/>
          </p:nvPr>
        </p:nvSpPr>
        <p:spPr/>
        <p:txBody>
          <a:bodyPr/>
          <a:lstStyle/>
          <a:p>
            <a:r>
              <a:rPr lang="en-US" dirty="0" smtClean="0"/>
              <a:t>2016.06.21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Directives</a:t>
            </a:r>
            <a:endParaRPr lang="en-US" dirty="0"/>
          </a:p>
        </p:txBody>
      </p:sp>
      <p:sp>
        <p:nvSpPr>
          <p:cNvPr id="3" name="Text Placeholder 2"/>
          <p:cNvSpPr>
            <a:spLocks noGrp="1"/>
          </p:cNvSpPr>
          <p:nvPr>
            <p:ph type="body" sz="quarter" idx="11"/>
          </p:nvPr>
        </p:nvSpPr>
        <p:spPr/>
        <p:txBody>
          <a:bodyPr/>
          <a:lstStyle/>
          <a:p>
            <a:r>
              <a:rPr lang="en-US" dirty="0" smtClean="0"/>
              <a:t>3</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dirty="0" smtClean="0"/>
              <a:t>What is directives</a:t>
            </a:r>
            <a:endParaRPr lang="en-US" dirty="0"/>
          </a:p>
        </p:txBody>
      </p:sp>
      <p:sp>
        <p:nvSpPr>
          <p:cNvPr id="4" name="Content Placeholder 3"/>
          <p:cNvSpPr>
            <a:spLocks noGrp="1"/>
          </p:cNvSpPr>
          <p:nvPr>
            <p:ph sz="quarter" idx="15"/>
          </p:nvPr>
        </p:nvSpPr>
        <p:spPr>
          <a:xfrm>
            <a:off x="228600" y="2209800"/>
            <a:ext cx="8686800" cy="4325007"/>
          </a:xfrm>
        </p:spPr>
        <p:txBody>
          <a:bodyPr/>
          <a:lstStyle/>
          <a:p>
            <a:pPr lvl="1">
              <a:buFont typeface="Wingdings" pitchFamily="2" charset="2"/>
              <a:buChar char="Ø"/>
            </a:pPr>
            <a:endParaRPr lang="en-US" dirty="0" smtClean="0"/>
          </a:p>
          <a:p>
            <a:pPr lvl="1">
              <a:buFont typeface="Wingdings" pitchFamily="2" charset="2"/>
              <a:buChar char="Ø"/>
            </a:pPr>
            <a:endParaRPr lang="en-US" dirty="0" smtClean="0"/>
          </a:p>
          <a:p>
            <a:pPr lvl="1">
              <a:buFont typeface="Wingdings" pitchFamily="2" charset="2"/>
              <a:buChar char="Ø"/>
            </a:pPr>
            <a:r>
              <a:rPr lang="en-US" dirty="0" smtClean="0"/>
              <a:t>Marker on a DOM element</a:t>
            </a:r>
          </a:p>
          <a:p>
            <a:pPr lvl="1">
              <a:buFont typeface="Wingdings" pitchFamily="2" charset="2"/>
              <a:buChar char="Ø"/>
            </a:pPr>
            <a:r>
              <a:rPr lang="en-US" dirty="0" smtClean="0"/>
              <a:t>Attach a behavior</a:t>
            </a:r>
          </a:p>
          <a:p>
            <a:pPr lvl="1">
              <a:buFont typeface="Wingdings" pitchFamily="2" charset="2"/>
              <a:buChar char="Ø"/>
            </a:pPr>
            <a:r>
              <a:rPr lang="en-US" dirty="0" smtClean="0"/>
              <a:t>Transform DOM element or their </a:t>
            </a:r>
            <a:r>
              <a:rPr lang="en-US" dirty="0" err="1" smtClean="0"/>
              <a:t>childs</a:t>
            </a:r>
            <a:endParaRPr lang="en-US" dirty="0" smtClean="0"/>
          </a:p>
          <a:p>
            <a:pPr>
              <a:buNone/>
            </a:pPr>
            <a:endParaRPr lang="en-US" dirty="0"/>
          </a:p>
        </p:txBody>
      </p:sp>
      <p:sp>
        <p:nvSpPr>
          <p:cNvPr id="6" name="TextBox 5"/>
          <p:cNvSpPr txBox="1"/>
          <p:nvPr/>
        </p:nvSpPr>
        <p:spPr>
          <a:xfrm>
            <a:off x="304800" y="1143000"/>
            <a:ext cx="8610599" cy="830997"/>
          </a:xfrm>
          <a:prstGeom prst="rect">
            <a:avLst/>
          </a:prstGeom>
          <a:noFill/>
        </p:spPr>
        <p:txBody>
          <a:bodyPr wrap="square" rtlCol="0">
            <a:spAutoFit/>
          </a:bodyPr>
          <a:lstStyle/>
          <a:p>
            <a:r>
              <a:rPr lang="en-US" sz="1600" dirty="0" smtClean="0"/>
              <a:t>Directives are markers on a DOM element (such as an attribute, element name, comment or CSS class) that tell </a:t>
            </a:r>
            <a:r>
              <a:rPr lang="en-US" sz="1600" dirty="0" err="1" smtClean="0"/>
              <a:t>AngularJS's</a:t>
            </a:r>
            <a:r>
              <a:rPr lang="en-US" sz="1600" dirty="0" smtClean="0"/>
              <a:t> </a:t>
            </a:r>
            <a:r>
              <a:rPr lang="en-US" sz="1600" b="1" dirty="0" smtClean="0"/>
              <a:t>HTML compiler</a:t>
            </a:r>
            <a:r>
              <a:rPr lang="en-US" sz="1600" dirty="0" smtClean="0"/>
              <a:t> (</a:t>
            </a:r>
            <a:r>
              <a:rPr lang="en-US" sz="1600" dirty="0" smtClean="0">
                <a:hlinkClick r:id="rId2"/>
              </a:rPr>
              <a:t>$compile</a:t>
            </a:r>
            <a:r>
              <a:rPr lang="en-US" sz="1600" dirty="0" smtClean="0"/>
              <a:t>) to attach a specified behavior to that DOM element (e.g. via event listeners), or even to transform the DOM element and its children.</a:t>
            </a:r>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Built-in directive</a:t>
            </a:r>
            <a:endParaRPr lang="en-US" dirty="0"/>
          </a:p>
        </p:txBody>
      </p:sp>
      <p:graphicFrame>
        <p:nvGraphicFramePr>
          <p:cNvPr id="5" name="内容占位符 5"/>
          <p:cNvGraphicFramePr>
            <a:graphicFrameLocks/>
          </p:cNvGraphicFramePr>
          <p:nvPr>
            <p:extLst>
              <p:ext uri="{D42A27DB-BD31-4B8C-83A1-F6EECF244321}">
                <p14:modId xmlns="" xmlns:p14="http://schemas.microsoft.com/office/powerpoint/2010/main" val="2623660159"/>
              </p:ext>
            </p:extLst>
          </p:nvPr>
        </p:nvGraphicFramePr>
        <p:xfrm>
          <a:off x="381000" y="1752600"/>
          <a:ext cx="8229603" cy="4450080"/>
        </p:xfrm>
        <a:graphic>
          <a:graphicData uri="http://schemas.openxmlformats.org/drawingml/2006/table">
            <a:tbl>
              <a:tblPr firstRow="1" bandRow="1">
                <a:tableStyleId>{5C22544A-7EE6-4342-B048-85BDC9FD1C3A}</a:tableStyleId>
              </a:tblPr>
              <a:tblGrid>
                <a:gridCol w="1295403"/>
                <a:gridCol w="6934200"/>
              </a:tblGrid>
              <a:tr h="370840">
                <a:tc>
                  <a:txBody>
                    <a:bodyPr/>
                    <a:lstStyle/>
                    <a:p>
                      <a:r>
                        <a:rPr kumimoji="0" lang="en-US" altLang="zh-CN" sz="1450" b="0" i="0" kern="1200" dirty="0" smtClean="0">
                          <a:solidFill>
                            <a:schemeClr val="dk1"/>
                          </a:solidFill>
                          <a:effectLst/>
                          <a:latin typeface="+mj-lt"/>
                          <a:ea typeface="+mn-ea"/>
                          <a:cs typeface="+mn-cs"/>
                        </a:rPr>
                        <a:t>Directive</a:t>
                      </a:r>
                      <a:endParaRPr lang="zh-CN" altLang="en-US" sz="1450" dirty="0">
                        <a:latin typeface="+mj-lt"/>
                      </a:endParaRPr>
                    </a:p>
                  </a:txBody>
                  <a:tcPr/>
                </a:tc>
                <a:tc>
                  <a:txBody>
                    <a:bodyPr/>
                    <a:lstStyle/>
                    <a:p>
                      <a:r>
                        <a:rPr kumimoji="0" lang="en-US" altLang="zh-CN" sz="1450" b="0" i="0" kern="1200" dirty="0" smtClean="0">
                          <a:solidFill>
                            <a:schemeClr val="lt1"/>
                          </a:solidFill>
                          <a:effectLst/>
                          <a:latin typeface="+mj-lt"/>
                          <a:ea typeface="+mn-ea"/>
                          <a:cs typeface="+mn-cs"/>
                        </a:rPr>
                        <a:t>Description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ng-app</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Auto bootstrap AngularJS application.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a:t>
                      </a:r>
                      <a:r>
                        <a:rPr kumimoji="0" lang="en-US" altLang="zh-CN" sz="1450" b="0" i="0" kern="1200" dirty="0" err="1" smtClean="0">
                          <a:solidFill>
                            <a:schemeClr val="dk1"/>
                          </a:solidFill>
                          <a:effectLst/>
                          <a:latin typeface="+mj-lt"/>
                          <a:ea typeface="+mn-ea"/>
                          <a:cs typeface="+mn-cs"/>
                        </a:rPr>
                        <a:t>init</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Initializes AngularJS variables.</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ng-model</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Binds HTML control's value to a property on the $scope object.</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ng-controller</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Attaches the controller of MVC to the view.</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ng-bind</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Replaces the value of HTML control with the value of specified AngularJS expression.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ng-repeat</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Repeats HTML template once per each item in the specified collection.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ng-show</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Display HTML element based on the value of the specified expression.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a:t>
                      </a:r>
                      <a:r>
                        <a:rPr kumimoji="0" lang="en-US" altLang="zh-CN" sz="1450" b="0" i="0" kern="1200" dirty="0" err="1" smtClean="0">
                          <a:solidFill>
                            <a:schemeClr val="dk1"/>
                          </a:solidFill>
                          <a:effectLst/>
                          <a:latin typeface="+mj-lt"/>
                          <a:ea typeface="+mn-ea"/>
                          <a:cs typeface="+mn-cs"/>
                        </a:rPr>
                        <a:t>readonly</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Makes HTML element read-only based on the value of the specified expression.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ng-disabled</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Sets the disable attribute on the HTML element if specified expression evaluates to true.</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ng-if</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Removes or recreates HTML element based on an expression.</a:t>
                      </a:r>
                      <a:endParaRPr lang="zh-CN" altLang="en-US" sz="1450" dirty="0">
                        <a:latin typeface="+mj-lt"/>
                      </a:endParaRPr>
                    </a:p>
                  </a:txBody>
                  <a:tcPr/>
                </a:tc>
              </a:tr>
              <a:tr h="370840">
                <a:tc>
                  <a:txBody>
                    <a:bodyPr/>
                    <a:lstStyle/>
                    <a:p>
                      <a:r>
                        <a:rPr kumimoji="0" lang="en-US" altLang="zh-CN" sz="1450" b="0" i="0" kern="1200" dirty="0" smtClean="0">
                          <a:solidFill>
                            <a:schemeClr val="dk1"/>
                          </a:solidFill>
                          <a:effectLst/>
                          <a:latin typeface="+mj-lt"/>
                          <a:ea typeface="+mn-ea"/>
                          <a:cs typeface="+mn-cs"/>
                        </a:rPr>
                        <a:t>ng-click</a:t>
                      </a:r>
                      <a:endParaRPr lang="zh-CN" altLang="en-US" sz="1450" dirty="0">
                        <a:latin typeface="+mj-lt"/>
                      </a:endParaRPr>
                    </a:p>
                  </a:txBody>
                  <a:tcPr/>
                </a:tc>
                <a:tc>
                  <a:txBody>
                    <a:bodyPr/>
                    <a:lstStyle/>
                    <a:p>
                      <a:r>
                        <a:rPr kumimoji="0" lang="en-US" altLang="zh-CN" sz="1450" b="0" i="0" kern="1200" dirty="0" smtClean="0">
                          <a:solidFill>
                            <a:schemeClr val="dk1"/>
                          </a:solidFill>
                          <a:effectLst/>
                          <a:latin typeface="+mj-lt"/>
                          <a:ea typeface="+mn-ea"/>
                          <a:cs typeface="+mn-cs"/>
                        </a:rPr>
                        <a:t>Specifies custom behavior when an element is clicked.</a:t>
                      </a:r>
                      <a:endParaRPr lang="zh-CN" altLang="en-US" sz="1450" dirty="0">
                        <a:latin typeface="+mj-lt"/>
                      </a:endParaRPr>
                    </a:p>
                  </a:txBody>
                  <a:tcPr/>
                </a:tc>
              </a:tr>
            </a:tbl>
          </a:graphicData>
        </a:graphic>
      </p:graphicFrame>
      <p:sp>
        <p:nvSpPr>
          <p:cNvPr id="6" name="TextBox 5"/>
          <p:cNvSpPr txBox="1"/>
          <p:nvPr/>
        </p:nvSpPr>
        <p:spPr>
          <a:xfrm>
            <a:off x="304800" y="1143000"/>
            <a:ext cx="8610599" cy="338554"/>
          </a:xfrm>
          <a:prstGeom prst="rect">
            <a:avLst/>
          </a:prstGeom>
          <a:noFill/>
        </p:spPr>
        <p:txBody>
          <a:bodyPr wrap="square" rtlCol="0">
            <a:spAutoFit/>
          </a:bodyPr>
          <a:lstStyle/>
          <a:p>
            <a:r>
              <a:rPr lang="en-US" sz="1600" dirty="0" smtClean="0"/>
              <a:t>Angular comes with a set of these directives built-in, like </a:t>
            </a:r>
            <a:r>
              <a:rPr lang="en-US" sz="1600" dirty="0" err="1" smtClean="0"/>
              <a:t>ngBind</a:t>
            </a:r>
            <a:r>
              <a:rPr lang="en-US" sz="1600" dirty="0" smtClean="0"/>
              <a:t>, </a:t>
            </a:r>
            <a:r>
              <a:rPr lang="en-US" sz="1600" dirty="0" err="1" smtClean="0"/>
              <a:t>ngModel</a:t>
            </a:r>
            <a:r>
              <a:rPr lang="en-US" sz="1600" dirty="0" smtClean="0"/>
              <a:t>, and </a:t>
            </a:r>
            <a:r>
              <a:rPr lang="en-US" sz="1600" dirty="0" err="1" smtClean="0"/>
              <a:t>ngClass</a:t>
            </a:r>
            <a:endParaRPr lang="en-US" sz="1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dirty="0" smtClean="0"/>
              <a:t>Custom Directives</a:t>
            </a:r>
          </a:p>
        </p:txBody>
      </p:sp>
      <p:sp>
        <p:nvSpPr>
          <p:cNvPr id="5" name="TextBox 4"/>
          <p:cNvSpPr txBox="1"/>
          <p:nvPr/>
        </p:nvSpPr>
        <p:spPr>
          <a:xfrm>
            <a:off x="304800" y="1143000"/>
            <a:ext cx="8610599" cy="861774"/>
          </a:xfrm>
          <a:prstGeom prst="rect">
            <a:avLst/>
          </a:prstGeom>
          <a:noFill/>
        </p:spPr>
        <p:txBody>
          <a:bodyPr wrap="square" rtlCol="0">
            <a:spAutoFit/>
          </a:bodyPr>
          <a:lstStyle/>
          <a:p>
            <a:r>
              <a:rPr lang="en-US" sz="1600" dirty="0" smtClean="0"/>
              <a:t>Custom directives are used in AngularJS to extend the functionality of HTML. Custom directives are defined using "directive" function. A custom directive simply replaces the element for which it is activated. There are four types of custom directives:</a:t>
            </a:r>
            <a:endParaRPr lang="en-US" sz="1600" dirty="0"/>
          </a:p>
        </p:txBody>
      </p:sp>
      <p:sp>
        <p:nvSpPr>
          <p:cNvPr id="8" name="Content Placeholder 7"/>
          <p:cNvSpPr>
            <a:spLocks noGrp="1"/>
          </p:cNvSpPr>
          <p:nvPr>
            <p:ph sz="quarter" idx="15"/>
          </p:nvPr>
        </p:nvSpPr>
        <p:spPr>
          <a:xfrm>
            <a:off x="457200" y="2819400"/>
            <a:ext cx="8458200" cy="1752600"/>
          </a:xfrm>
        </p:spPr>
        <p:txBody>
          <a:bodyPr/>
          <a:lstStyle/>
          <a:p>
            <a:pPr>
              <a:buFont typeface="Wingdings" pitchFamily="2" charset="2"/>
              <a:buChar char="§"/>
            </a:pPr>
            <a:r>
              <a:rPr lang="fr-FR" dirty="0" smtClean="0"/>
              <a:t>A-</a:t>
            </a:r>
            <a:r>
              <a:rPr lang="fr-FR" dirty="0" err="1" smtClean="0"/>
              <a:t>Attribute</a:t>
            </a:r>
            <a:r>
              <a:rPr lang="fr-FR" dirty="0" smtClean="0"/>
              <a:t> directives</a:t>
            </a:r>
          </a:p>
          <a:p>
            <a:pPr>
              <a:buFont typeface="Wingdings" pitchFamily="2" charset="2"/>
              <a:buChar char="§"/>
            </a:pPr>
            <a:r>
              <a:rPr lang="fr-FR" dirty="0" smtClean="0"/>
              <a:t>E-</a:t>
            </a:r>
            <a:r>
              <a:rPr lang="fr-FR" dirty="0" err="1" smtClean="0"/>
              <a:t>Element</a:t>
            </a:r>
            <a:r>
              <a:rPr lang="fr-FR" dirty="0" smtClean="0"/>
              <a:t> directives</a:t>
            </a:r>
          </a:p>
          <a:p>
            <a:pPr>
              <a:buFont typeface="Wingdings" pitchFamily="2" charset="2"/>
              <a:buChar char="§"/>
            </a:pPr>
            <a:r>
              <a:rPr lang="fr-FR" dirty="0" smtClean="0"/>
              <a:t>C-CSS class directives</a:t>
            </a:r>
          </a:p>
          <a:p>
            <a:pPr>
              <a:buFont typeface="Wingdings" pitchFamily="2" charset="2"/>
              <a:buChar char="§"/>
            </a:pPr>
            <a:r>
              <a:rPr lang="fr-FR" dirty="0" smtClean="0"/>
              <a:t>M-Comment directives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dirty="0" smtClean="0"/>
              <a:t>Create a simple directive</a:t>
            </a:r>
            <a:endParaRPr lang="en-US" dirty="0"/>
          </a:p>
        </p:txBody>
      </p:sp>
      <p:pic>
        <p:nvPicPr>
          <p:cNvPr id="7" name="Content Placeholder 6" descr="7.png"/>
          <p:cNvPicPr>
            <a:picLocks noGrp="1" noChangeAspect="1"/>
          </p:cNvPicPr>
          <p:nvPr>
            <p:ph sz="quarter" idx="15"/>
          </p:nvPr>
        </p:nvPicPr>
        <p:blipFill>
          <a:blip r:embed="rId2" cstate="print"/>
          <a:stretch>
            <a:fillRect/>
          </a:stretch>
        </p:blipFill>
        <p:spPr>
          <a:xfrm>
            <a:off x="838200" y="1600200"/>
            <a:ext cx="7325748" cy="2543530"/>
          </a:xfrm>
        </p:spPr>
      </p:pic>
      <p:pic>
        <p:nvPicPr>
          <p:cNvPr id="8" name="Picture 7" descr="8.png"/>
          <p:cNvPicPr>
            <a:picLocks noChangeAspect="1"/>
          </p:cNvPicPr>
          <p:nvPr/>
        </p:nvPicPr>
        <p:blipFill>
          <a:blip r:embed="rId3" cstate="print"/>
          <a:stretch>
            <a:fillRect/>
          </a:stretch>
        </p:blipFill>
        <p:spPr>
          <a:xfrm>
            <a:off x="884799" y="4572000"/>
            <a:ext cx="7344801" cy="145752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Exercise</a:t>
            </a:r>
            <a:endParaRPr lang="en-US" dirty="0"/>
          </a:p>
        </p:txBody>
      </p:sp>
      <p:pic>
        <p:nvPicPr>
          <p:cNvPr id="6" name="Content Placeholder 5" descr="10.png"/>
          <p:cNvPicPr>
            <a:picLocks noGrp="1" noChangeAspect="1"/>
          </p:cNvPicPr>
          <p:nvPr>
            <p:ph sz="quarter" idx="15"/>
          </p:nvPr>
        </p:nvPicPr>
        <p:blipFill>
          <a:blip r:embed="rId2" cstate="print"/>
          <a:stretch>
            <a:fillRect/>
          </a:stretch>
        </p:blipFill>
        <p:spPr>
          <a:xfrm>
            <a:off x="228600" y="1573530"/>
            <a:ext cx="4343400" cy="4549140"/>
          </a:xfrm>
        </p:spPr>
      </p:pic>
      <p:pic>
        <p:nvPicPr>
          <p:cNvPr id="7" name="Content Placeholder 6" descr="11.png"/>
          <p:cNvPicPr>
            <a:picLocks noGrp="1" noChangeAspect="1"/>
          </p:cNvPicPr>
          <p:nvPr>
            <p:ph sz="quarter" idx="16"/>
          </p:nvPr>
        </p:nvPicPr>
        <p:blipFill>
          <a:blip r:embed="rId3" cstate="print"/>
          <a:stretch>
            <a:fillRect/>
          </a:stretch>
        </p:blipFill>
        <p:spPr>
          <a:xfrm>
            <a:off x="4572000" y="1552460"/>
            <a:ext cx="4343400" cy="4238740"/>
          </a:xfrm>
        </p:spPr>
      </p:pic>
      <p:sp>
        <p:nvSpPr>
          <p:cNvPr id="8" name="Text Placeholder 7"/>
          <p:cNvSpPr>
            <a:spLocks noGrp="1"/>
          </p:cNvSpPr>
          <p:nvPr>
            <p:ph type="body" sz="quarter" idx="13"/>
          </p:nvPr>
        </p:nvSpPr>
        <p:spPr/>
        <p:txBody>
          <a:bodyPr/>
          <a:lstStyle/>
          <a:p>
            <a:r>
              <a:rPr lang="en-US" dirty="0" smtClean="0"/>
              <a:t>5</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dirty="0" smtClean="0"/>
              <a:t>Exercise</a:t>
            </a:r>
            <a:endParaRPr lang="en-US" dirty="0"/>
          </a:p>
        </p:txBody>
      </p:sp>
      <p:pic>
        <p:nvPicPr>
          <p:cNvPr id="7" name="Content Placeholder 6" descr="9.png"/>
          <p:cNvPicPr>
            <a:picLocks noGrp="1" noChangeAspect="1"/>
          </p:cNvPicPr>
          <p:nvPr>
            <p:ph sz="quarter" idx="15"/>
          </p:nvPr>
        </p:nvPicPr>
        <p:blipFill>
          <a:blip r:embed="rId2" cstate="print"/>
          <a:stretch>
            <a:fillRect/>
          </a:stretch>
        </p:blipFill>
        <p:spPr>
          <a:xfrm>
            <a:off x="228600" y="1219200"/>
            <a:ext cx="8686800" cy="2887182"/>
          </a:xfrm>
        </p:spPr>
      </p:pic>
      <p:pic>
        <p:nvPicPr>
          <p:cNvPr id="9" name="Picture 8" descr="12.png"/>
          <p:cNvPicPr>
            <a:picLocks noChangeAspect="1"/>
          </p:cNvPicPr>
          <p:nvPr/>
        </p:nvPicPr>
        <p:blipFill>
          <a:blip r:embed="rId3" cstate="print"/>
          <a:stretch>
            <a:fillRect/>
          </a:stretch>
        </p:blipFill>
        <p:spPr>
          <a:xfrm>
            <a:off x="304800" y="4572000"/>
            <a:ext cx="7830643" cy="165758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7</a:t>
            </a:r>
            <a:endParaRPr lang="en-US" dirty="0"/>
          </a:p>
        </p:txBody>
      </p:sp>
      <p:sp>
        <p:nvSpPr>
          <p:cNvPr id="3" name="Text Placeholder 2"/>
          <p:cNvSpPr>
            <a:spLocks noGrp="1"/>
          </p:cNvSpPr>
          <p:nvPr>
            <p:ph type="body" sz="quarter" idx="14"/>
          </p:nvPr>
        </p:nvSpPr>
        <p:spPr/>
        <p:txBody>
          <a:bodyPr/>
          <a:lstStyle/>
          <a:p>
            <a:r>
              <a:rPr lang="en-US" dirty="0" smtClean="0"/>
              <a:t>How it work</a:t>
            </a:r>
          </a:p>
        </p:txBody>
      </p:sp>
      <p:sp>
        <p:nvSpPr>
          <p:cNvPr id="4" name="Content Placeholder 3"/>
          <p:cNvSpPr>
            <a:spLocks noGrp="1"/>
          </p:cNvSpPr>
          <p:nvPr>
            <p:ph sz="quarter" idx="15"/>
          </p:nvPr>
        </p:nvSpPr>
        <p:spPr>
          <a:xfrm>
            <a:off x="838200" y="1828800"/>
            <a:ext cx="8001000" cy="3048000"/>
          </a:xfrm>
        </p:spPr>
        <p:txBody>
          <a:bodyPr/>
          <a:lstStyle/>
          <a:p>
            <a:r>
              <a:rPr lang="en-US" sz="4000" dirty="0" smtClean="0">
                <a:solidFill>
                  <a:schemeClr val="accent6"/>
                </a:solidFill>
              </a:rPr>
              <a:t>compile</a:t>
            </a:r>
          </a:p>
          <a:p>
            <a:r>
              <a:rPr lang="en-US" sz="4000" dirty="0" smtClean="0">
                <a:solidFill>
                  <a:schemeClr val="accent6"/>
                </a:solidFill>
              </a:rPr>
              <a:t>controller</a:t>
            </a:r>
          </a:p>
          <a:p>
            <a:r>
              <a:rPr lang="en-US" sz="4000" dirty="0" smtClean="0">
                <a:solidFill>
                  <a:schemeClr val="accent6"/>
                </a:solidFill>
              </a:rPr>
              <a:t>pre-link</a:t>
            </a:r>
          </a:p>
          <a:p>
            <a:r>
              <a:rPr lang="en-US" sz="4000" dirty="0" smtClean="0">
                <a:solidFill>
                  <a:schemeClr val="accent6"/>
                </a:solidFill>
              </a:rPr>
              <a:t>post-link</a:t>
            </a:r>
          </a:p>
          <a:p>
            <a:pPr>
              <a:buNone/>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8</a:t>
            </a:r>
            <a:endParaRPr lang="en-US" dirty="0"/>
          </a:p>
        </p:txBody>
      </p:sp>
      <p:sp>
        <p:nvSpPr>
          <p:cNvPr id="3" name="Text Placeholder 2"/>
          <p:cNvSpPr>
            <a:spLocks noGrp="1"/>
          </p:cNvSpPr>
          <p:nvPr>
            <p:ph type="body" sz="quarter" idx="14"/>
          </p:nvPr>
        </p:nvSpPr>
        <p:spPr/>
        <p:txBody>
          <a:bodyPr/>
          <a:lstStyle/>
          <a:p>
            <a:r>
              <a:rPr lang="en-US" dirty="0" smtClean="0"/>
              <a:t>Compile and Link</a:t>
            </a:r>
            <a:endParaRPr lang="en-US" dirty="0"/>
          </a:p>
        </p:txBody>
      </p:sp>
      <p:sp>
        <p:nvSpPr>
          <p:cNvPr id="4" name="Content Placeholder 3"/>
          <p:cNvSpPr>
            <a:spLocks noGrp="1"/>
          </p:cNvSpPr>
          <p:nvPr>
            <p:ph sz="quarter" idx="15"/>
          </p:nvPr>
        </p:nvSpPr>
        <p:spPr/>
        <p:txBody>
          <a:bodyPr/>
          <a:lstStyle/>
          <a:p>
            <a:pPr>
              <a:buNone/>
            </a:pPr>
            <a:r>
              <a:rPr lang="en-US" dirty="0" smtClean="0"/>
              <a:t>The compile phase</a:t>
            </a:r>
            <a:endParaRPr lang="en-US" dirty="0"/>
          </a:p>
        </p:txBody>
      </p:sp>
      <p:sp>
        <p:nvSpPr>
          <p:cNvPr id="5" name="Content Placeholder 4"/>
          <p:cNvSpPr>
            <a:spLocks noGrp="1"/>
          </p:cNvSpPr>
          <p:nvPr>
            <p:ph sz="quarter" idx="16"/>
          </p:nvPr>
        </p:nvSpPr>
        <p:spPr/>
        <p:txBody>
          <a:bodyPr/>
          <a:lstStyle/>
          <a:p>
            <a:pPr>
              <a:buNone/>
            </a:pPr>
            <a:r>
              <a:rPr lang="en-US" dirty="0" smtClean="0"/>
              <a:t>The link phase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371475" y="2362200"/>
            <a:ext cx="2905125" cy="302895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724400" y="1752600"/>
            <a:ext cx="2366962" cy="47882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9</a:t>
            </a:r>
            <a:endParaRPr lang="en-US" dirty="0"/>
          </a:p>
        </p:txBody>
      </p:sp>
      <p:sp>
        <p:nvSpPr>
          <p:cNvPr id="3" name="Text Placeholder 2"/>
          <p:cNvSpPr>
            <a:spLocks noGrp="1"/>
          </p:cNvSpPr>
          <p:nvPr>
            <p:ph type="body" sz="quarter" idx="14"/>
          </p:nvPr>
        </p:nvSpPr>
        <p:spPr/>
        <p:txBody>
          <a:bodyPr/>
          <a:lstStyle/>
          <a:p>
            <a:r>
              <a:rPr lang="en-US" dirty="0" smtClean="0"/>
              <a:t>Execution order</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124200" y="1219200"/>
            <a:ext cx="2667000" cy="54387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8001000" cy="523220"/>
          </a:xfrm>
        </p:spPr>
        <p:txBody>
          <a:bodyPr/>
          <a:lstStyle/>
          <a:p>
            <a:r>
              <a:rPr lang="en-US" dirty="0" smtClean="0"/>
              <a:t>Agenda</a:t>
            </a:r>
          </a:p>
        </p:txBody>
      </p:sp>
      <p:sp>
        <p:nvSpPr>
          <p:cNvPr id="3" name="Text Placeholder 2"/>
          <p:cNvSpPr>
            <a:spLocks noGrp="1"/>
          </p:cNvSpPr>
          <p:nvPr>
            <p:ph type="body" sz="quarter" idx="14"/>
          </p:nvPr>
        </p:nvSpPr>
        <p:spPr/>
        <p:txBody>
          <a:bodyPr/>
          <a:lstStyle/>
          <a:p>
            <a:r>
              <a:rPr lang="en-US" dirty="0" smtClean="0">
                <a:solidFill>
                  <a:schemeClr val="tx1"/>
                </a:solidFill>
              </a:rPr>
              <a:t>What is AngularJS</a:t>
            </a:r>
            <a:endParaRPr lang="en-US" dirty="0">
              <a:solidFill>
                <a:schemeClr val="tx1"/>
              </a:solidFill>
            </a:endParaRPr>
          </a:p>
        </p:txBody>
      </p:sp>
      <p:sp>
        <p:nvSpPr>
          <p:cNvPr id="4" name="Text Placeholder 3"/>
          <p:cNvSpPr>
            <a:spLocks noGrp="1"/>
          </p:cNvSpPr>
          <p:nvPr>
            <p:ph type="body" sz="quarter" idx="11"/>
          </p:nvPr>
        </p:nvSpPr>
        <p:spPr/>
        <p:txBody>
          <a:bodyPr/>
          <a:lstStyle/>
          <a:p>
            <a:r>
              <a:rPr lang="en-US" dirty="0" smtClean="0">
                <a:solidFill>
                  <a:schemeClr val="tx1"/>
                </a:solidFill>
              </a:rPr>
              <a:t>1</a:t>
            </a:r>
            <a:endParaRPr lang="en-US" dirty="0">
              <a:solidFill>
                <a:schemeClr val="tx1"/>
              </a:solidFill>
            </a:endParaRPr>
          </a:p>
        </p:txBody>
      </p:sp>
      <p:sp>
        <p:nvSpPr>
          <p:cNvPr id="5" name="Text Placeholder 4"/>
          <p:cNvSpPr>
            <a:spLocks noGrp="1"/>
          </p:cNvSpPr>
          <p:nvPr>
            <p:ph type="body" sz="quarter" idx="15"/>
          </p:nvPr>
        </p:nvSpPr>
        <p:spPr>
          <a:xfrm>
            <a:off x="2895600" y="1981200"/>
            <a:ext cx="6019800" cy="400110"/>
          </a:xfrm>
        </p:spPr>
        <p:txBody>
          <a:bodyPr/>
          <a:lstStyle/>
          <a:p>
            <a:r>
              <a:rPr lang="en-US" dirty="0" smtClean="0">
                <a:solidFill>
                  <a:schemeClr val="tx1"/>
                </a:solidFill>
              </a:rPr>
              <a:t>How to start writing an app</a:t>
            </a:r>
          </a:p>
        </p:txBody>
      </p:sp>
      <p:sp>
        <p:nvSpPr>
          <p:cNvPr id="6" name="Text Placeholder 5"/>
          <p:cNvSpPr>
            <a:spLocks noGrp="1"/>
          </p:cNvSpPr>
          <p:nvPr>
            <p:ph type="body" sz="quarter" idx="16"/>
          </p:nvPr>
        </p:nvSpPr>
        <p:spPr/>
        <p:txBody>
          <a:bodyPr/>
          <a:lstStyle/>
          <a:p>
            <a:r>
              <a:rPr lang="en-US" dirty="0" smtClean="0">
                <a:solidFill>
                  <a:schemeClr val="tx1"/>
                </a:solidFill>
              </a:rPr>
              <a:t>2</a:t>
            </a:r>
            <a:endParaRPr lang="en-US" dirty="0">
              <a:solidFill>
                <a:schemeClr val="tx1"/>
              </a:solidFill>
            </a:endParaRPr>
          </a:p>
        </p:txBody>
      </p:sp>
      <p:sp>
        <p:nvSpPr>
          <p:cNvPr id="7" name="Text Placeholder 6"/>
          <p:cNvSpPr>
            <a:spLocks noGrp="1"/>
          </p:cNvSpPr>
          <p:nvPr>
            <p:ph type="body" sz="quarter" idx="17"/>
          </p:nvPr>
        </p:nvSpPr>
        <p:spPr>
          <a:xfrm>
            <a:off x="2895600" y="3581400"/>
            <a:ext cx="6019800" cy="400110"/>
          </a:xfrm>
        </p:spPr>
        <p:txBody>
          <a:bodyPr/>
          <a:lstStyle/>
          <a:p>
            <a:r>
              <a:rPr lang="en-US" dirty="0" smtClean="0">
                <a:solidFill>
                  <a:schemeClr val="tx1"/>
                </a:solidFill>
              </a:rPr>
              <a:t>Controller</a:t>
            </a:r>
          </a:p>
        </p:txBody>
      </p:sp>
      <p:sp>
        <p:nvSpPr>
          <p:cNvPr id="8" name="Text Placeholder 7"/>
          <p:cNvSpPr>
            <a:spLocks noGrp="1"/>
          </p:cNvSpPr>
          <p:nvPr>
            <p:ph type="body" sz="quarter" idx="18"/>
          </p:nvPr>
        </p:nvSpPr>
        <p:spPr>
          <a:xfrm>
            <a:off x="2361835" y="3581400"/>
            <a:ext cx="381365" cy="381000"/>
          </a:xfrm>
        </p:spPr>
        <p:txBody>
          <a:bodyPr/>
          <a:lstStyle/>
          <a:p>
            <a:r>
              <a:rPr lang="en-US" dirty="0" smtClean="0">
                <a:solidFill>
                  <a:schemeClr val="tx1"/>
                </a:solidFill>
              </a:rPr>
              <a:t>5</a:t>
            </a:r>
            <a:endParaRPr lang="en-US" dirty="0">
              <a:solidFill>
                <a:schemeClr val="tx1"/>
              </a:solidFill>
            </a:endParaRPr>
          </a:p>
        </p:txBody>
      </p:sp>
      <p:sp>
        <p:nvSpPr>
          <p:cNvPr id="9" name="Text Placeholder 8"/>
          <p:cNvSpPr>
            <a:spLocks noGrp="1"/>
          </p:cNvSpPr>
          <p:nvPr>
            <p:ph type="body" sz="quarter" idx="19"/>
          </p:nvPr>
        </p:nvSpPr>
        <p:spPr>
          <a:xfrm>
            <a:off x="2895600" y="4114800"/>
            <a:ext cx="6019800" cy="400110"/>
          </a:xfrm>
        </p:spPr>
        <p:txBody>
          <a:bodyPr/>
          <a:lstStyle/>
          <a:p>
            <a:r>
              <a:rPr lang="en-US" dirty="0" smtClean="0">
                <a:solidFill>
                  <a:schemeClr val="tx1"/>
                </a:solidFill>
              </a:rPr>
              <a:t>Scope</a:t>
            </a:r>
          </a:p>
        </p:txBody>
      </p:sp>
      <p:sp>
        <p:nvSpPr>
          <p:cNvPr id="10" name="Text Placeholder 9"/>
          <p:cNvSpPr>
            <a:spLocks noGrp="1"/>
          </p:cNvSpPr>
          <p:nvPr>
            <p:ph type="body" sz="quarter" idx="20"/>
          </p:nvPr>
        </p:nvSpPr>
        <p:spPr>
          <a:xfrm>
            <a:off x="2361835" y="4114800"/>
            <a:ext cx="381365" cy="381000"/>
          </a:xfrm>
        </p:spPr>
        <p:txBody>
          <a:bodyPr/>
          <a:lstStyle/>
          <a:p>
            <a:r>
              <a:rPr lang="en-US" dirty="0" smtClean="0">
                <a:solidFill>
                  <a:schemeClr val="tx1"/>
                </a:solidFill>
              </a:rPr>
              <a:t>6</a:t>
            </a:r>
            <a:endParaRPr lang="en-US" dirty="0">
              <a:solidFill>
                <a:schemeClr val="tx1"/>
              </a:solidFill>
            </a:endParaRPr>
          </a:p>
        </p:txBody>
      </p:sp>
      <p:sp>
        <p:nvSpPr>
          <p:cNvPr id="11" name="Text Placeholder 10"/>
          <p:cNvSpPr>
            <a:spLocks noGrp="1"/>
          </p:cNvSpPr>
          <p:nvPr>
            <p:ph type="body" sz="quarter" idx="21"/>
          </p:nvPr>
        </p:nvSpPr>
        <p:spPr>
          <a:xfrm>
            <a:off x="2895600" y="4629090"/>
            <a:ext cx="6019800" cy="400110"/>
          </a:xfrm>
        </p:spPr>
        <p:txBody>
          <a:bodyPr/>
          <a:lstStyle/>
          <a:p>
            <a:r>
              <a:rPr lang="en-US" dirty="0" smtClean="0">
                <a:solidFill>
                  <a:schemeClr val="tx1"/>
                </a:solidFill>
              </a:rPr>
              <a:t>Services</a:t>
            </a:r>
          </a:p>
        </p:txBody>
      </p:sp>
      <p:sp>
        <p:nvSpPr>
          <p:cNvPr id="12" name="Text Placeholder 11"/>
          <p:cNvSpPr>
            <a:spLocks noGrp="1"/>
          </p:cNvSpPr>
          <p:nvPr>
            <p:ph type="body" sz="quarter" idx="22"/>
          </p:nvPr>
        </p:nvSpPr>
        <p:spPr>
          <a:xfrm>
            <a:off x="2361835" y="4629090"/>
            <a:ext cx="381365" cy="381000"/>
          </a:xfrm>
        </p:spPr>
        <p:txBody>
          <a:bodyPr/>
          <a:lstStyle/>
          <a:p>
            <a:r>
              <a:rPr lang="en-US" dirty="0" smtClean="0">
                <a:solidFill>
                  <a:schemeClr val="tx1"/>
                </a:solidFill>
              </a:rPr>
              <a:t>7</a:t>
            </a:r>
            <a:endParaRPr lang="en-US" dirty="0">
              <a:solidFill>
                <a:schemeClr val="tx1"/>
              </a:solidFill>
            </a:endParaRPr>
          </a:p>
        </p:txBody>
      </p:sp>
      <p:sp>
        <p:nvSpPr>
          <p:cNvPr id="15" name="Text Placeholder 14"/>
          <p:cNvSpPr>
            <a:spLocks noGrp="1"/>
          </p:cNvSpPr>
          <p:nvPr>
            <p:ph type="body" sz="quarter" idx="25"/>
          </p:nvPr>
        </p:nvSpPr>
        <p:spPr>
          <a:xfrm>
            <a:off x="2895600" y="2514600"/>
            <a:ext cx="6019800" cy="400110"/>
          </a:xfrm>
        </p:spPr>
        <p:txBody>
          <a:bodyPr/>
          <a:lstStyle/>
          <a:p>
            <a:r>
              <a:rPr lang="en-US" dirty="0" smtClean="0">
                <a:solidFill>
                  <a:schemeClr val="tx1"/>
                </a:solidFill>
              </a:rPr>
              <a:t>Directives</a:t>
            </a:r>
            <a:endParaRPr lang="en-US" dirty="0">
              <a:solidFill>
                <a:schemeClr val="tx1"/>
              </a:solidFill>
            </a:endParaRPr>
          </a:p>
        </p:txBody>
      </p:sp>
      <p:sp>
        <p:nvSpPr>
          <p:cNvPr id="16" name="Text Placeholder 15"/>
          <p:cNvSpPr>
            <a:spLocks noGrp="1"/>
          </p:cNvSpPr>
          <p:nvPr>
            <p:ph type="body" sz="quarter" idx="26"/>
          </p:nvPr>
        </p:nvSpPr>
        <p:spPr>
          <a:xfrm>
            <a:off x="2361835" y="2514600"/>
            <a:ext cx="381365" cy="381000"/>
          </a:xfrm>
        </p:spPr>
        <p:txBody>
          <a:bodyPr/>
          <a:lstStyle/>
          <a:p>
            <a:r>
              <a:rPr lang="en-US" dirty="0" smtClean="0">
                <a:solidFill>
                  <a:schemeClr val="tx1"/>
                </a:solidFill>
              </a:rPr>
              <a:t>3</a:t>
            </a:r>
            <a:endParaRPr lang="en-US" dirty="0">
              <a:solidFill>
                <a:schemeClr val="tx1"/>
              </a:solidFill>
            </a:endParaRPr>
          </a:p>
        </p:txBody>
      </p:sp>
      <p:sp>
        <p:nvSpPr>
          <p:cNvPr id="17" name="Text Placeholder 16"/>
          <p:cNvSpPr>
            <a:spLocks noGrp="1"/>
          </p:cNvSpPr>
          <p:nvPr>
            <p:ph type="body" sz="quarter" idx="27"/>
          </p:nvPr>
        </p:nvSpPr>
        <p:spPr>
          <a:xfrm>
            <a:off x="2895600" y="3048000"/>
            <a:ext cx="6019800" cy="400110"/>
          </a:xfrm>
        </p:spPr>
        <p:txBody>
          <a:bodyPr/>
          <a:lstStyle/>
          <a:p>
            <a:r>
              <a:rPr lang="en-US" dirty="0" smtClean="0">
                <a:solidFill>
                  <a:schemeClr val="tx1"/>
                </a:solidFill>
              </a:rPr>
              <a:t>Routing</a:t>
            </a:r>
            <a:endParaRPr lang="en-US" dirty="0">
              <a:solidFill>
                <a:schemeClr val="tx1"/>
              </a:solidFill>
            </a:endParaRPr>
          </a:p>
        </p:txBody>
      </p:sp>
      <p:sp>
        <p:nvSpPr>
          <p:cNvPr id="18" name="Text Placeholder 17"/>
          <p:cNvSpPr>
            <a:spLocks noGrp="1"/>
          </p:cNvSpPr>
          <p:nvPr>
            <p:ph type="body" sz="quarter" idx="28"/>
          </p:nvPr>
        </p:nvSpPr>
        <p:spPr>
          <a:xfrm>
            <a:off x="2361835" y="3048000"/>
            <a:ext cx="381365" cy="381000"/>
          </a:xfrm>
        </p:spPr>
        <p:txBody>
          <a:bodyPr/>
          <a:lstStyle/>
          <a:p>
            <a:r>
              <a:rPr lang="en-US" dirty="0" smtClean="0">
                <a:solidFill>
                  <a:schemeClr val="tx1"/>
                </a:solidFill>
              </a:rPr>
              <a:t>4</a:t>
            </a:r>
            <a:endParaRPr lang="en-US" dirty="0">
              <a:solidFill>
                <a:schemeClr val="tx1"/>
              </a:solidFill>
            </a:endParaRPr>
          </a:p>
        </p:txBody>
      </p:sp>
      <p:sp>
        <p:nvSpPr>
          <p:cNvPr id="20" name="Text Placeholder 10"/>
          <p:cNvSpPr>
            <a:spLocks noGrp="1"/>
          </p:cNvSpPr>
          <p:nvPr>
            <p:ph type="body" sz="quarter" idx="21"/>
          </p:nvPr>
        </p:nvSpPr>
        <p:spPr>
          <a:xfrm>
            <a:off x="2895600" y="5162490"/>
            <a:ext cx="6019800" cy="400110"/>
          </a:xfrm>
        </p:spPr>
        <p:txBody>
          <a:bodyPr/>
          <a:lstStyle/>
          <a:p>
            <a:r>
              <a:rPr lang="en-US" dirty="0" smtClean="0">
                <a:solidFill>
                  <a:schemeClr val="tx1"/>
                </a:solidFill>
              </a:rPr>
              <a:t>Dependency Injection</a:t>
            </a:r>
          </a:p>
        </p:txBody>
      </p:sp>
      <p:sp>
        <p:nvSpPr>
          <p:cNvPr id="21" name="Text Placeholder 11"/>
          <p:cNvSpPr>
            <a:spLocks noGrp="1"/>
          </p:cNvSpPr>
          <p:nvPr>
            <p:ph type="body" sz="quarter" idx="22"/>
          </p:nvPr>
        </p:nvSpPr>
        <p:spPr>
          <a:xfrm>
            <a:off x="2361835" y="5162490"/>
            <a:ext cx="381365" cy="381000"/>
          </a:xfrm>
        </p:spPr>
        <p:txBody>
          <a:bodyPr/>
          <a:lstStyle/>
          <a:p>
            <a:r>
              <a:rPr lang="en-US" dirty="0" smtClean="0">
                <a:solidFill>
                  <a:schemeClr val="tx1"/>
                </a:solidFill>
              </a:rPr>
              <a:t>8</a:t>
            </a:r>
            <a:endParaRPr lang="en-US" dirty="0">
              <a:solidFill>
                <a:schemeClr val="tx1"/>
              </a:solidFill>
            </a:endParaRPr>
          </a:p>
        </p:txBody>
      </p:sp>
      <p:sp>
        <p:nvSpPr>
          <p:cNvPr id="19" name="Text Placeholder 16"/>
          <p:cNvSpPr>
            <a:spLocks noGrp="1"/>
          </p:cNvSpPr>
          <p:nvPr>
            <p:ph type="body" sz="quarter" idx="27"/>
          </p:nvPr>
        </p:nvSpPr>
        <p:spPr>
          <a:xfrm>
            <a:off x="2895965" y="5695890"/>
            <a:ext cx="6019800" cy="400110"/>
          </a:xfrm>
        </p:spPr>
        <p:txBody>
          <a:bodyPr/>
          <a:lstStyle/>
          <a:p>
            <a:r>
              <a:rPr lang="en-US" dirty="0" smtClean="0">
                <a:solidFill>
                  <a:schemeClr val="tx1"/>
                </a:solidFill>
              </a:rPr>
              <a:t>Testing</a:t>
            </a:r>
            <a:endParaRPr lang="en-US" dirty="0">
              <a:solidFill>
                <a:schemeClr val="tx1"/>
              </a:solidFill>
            </a:endParaRPr>
          </a:p>
        </p:txBody>
      </p:sp>
      <p:sp>
        <p:nvSpPr>
          <p:cNvPr id="22" name="Text Placeholder 17"/>
          <p:cNvSpPr>
            <a:spLocks noGrp="1"/>
          </p:cNvSpPr>
          <p:nvPr>
            <p:ph type="body" sz="quarter" idx="28"/>
          </p:nvPr>
        </p:nvSpPr>
        <p:spPr>
          <a:xfrm>
            <a:off x="2362200" y="5695890"/>
            <a:ext cx="381365" cy="381000"/>
          </a:xfrm>
        </p:spPr>
        <p:txBody>
          <a:bodyPr/>
          <a:lstStyle/>
          <a:p>
            <a:r>
              <a:rPr lang="en-US" dirty="0" smtClean="0">
                <a:solidFill>
                  <a:schemeClr val="tx1"/>
                </a:solidFill>
              </a:rPr>
              <a:t>9</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Routing</a:t>
            </a:r>
            <a:endParaRPr lang="en-US" dirty="0"/>
          </a:p>
        </p:txBody>
      </p:sp>
      <p:sp>
        <p:nvSpPr>
          <p:cNvPr id="3" name="Text Placeholder 2"/>
          <p:cNvSpPr>
            <a:spLocks noGrp="1"/>
          </p:cNvSpPr>
          <p:nvPr>
            <p:ph type="body" sz="quarter" idx="11"/>
          </p:nvPr>
        </p:nvSpPr>
        <p:spPr/>
        <p:txBody>
          <a:bodyPr/>
          <a:lstStyle/>
          <a:p>
            <a:r>
              <a:rPr lang="en-US" dirty="0" smtClean="0"/>
              <a:t>4</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dirty="0" smtClean="0"/>
              <a:t>Why need routing</a:t>
            </a:r>
          </a:p>
        </p:txBody>
      </p:sp>
      <p:grpSp>
        <p:nvGrpSpPr>
          <p:cNvPr id="28" name="Group 34"/>
          <p:cNvGrpSpPr/>
          <p:nvPr/>
        </p:nvGrpSpPr>
        <p:grpSpPr>
          <a:xfrm>
            <a:off x="2052253" y="2362200"/>
            <a:ext cx="4927992" cy="4114800"/>
            <a:chOff x="2052253" y="2514600"/>
            <a:chExt cx="4927992" cy="4114800"/>
          </a:xfrm>
        </p:grpSpPr>
        <p:sp>
          <p:nvSpPr>
            <p:cNvPr id="29" name="左右箭头 38"/>
            <p:cNvSpPr/>
            <p:nvPr/>
          </p:nvSpPr>
          <p:spPr>
            <a:xfrm>
              <a:off x="3200398" y="5410200"/>
              <a:ext cx="1447801" cy="11112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0"/>
            <p:cNvSpPr/>
            <p:nvPr/>
          </p:nvSpPr>
          <p:spPr>
            <a:xfrm>
              <a:off x="2694966" y="2514600"/>
              <a:ext cx="2439017" cy="504825"/>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j-lt"/>
                </a:rPr>
                <a:t>Application (root) module</a:t>
              </a:r>
              <a:endParaRPr lang="zh-CN" altLang="en-US" sz="1600" dirty="0">
                <a:latin typeface="+mj-lt"/>
              </a:endParaRPr>
            </a:p>
          </p:txBody>
        </p:sp>
        <p:sp>
          <p:nvSpPr>
            <p:cNvPr id="31" name="圆角矩形 11"/>
            <p:cNvSpPr/>
            <p:nvPr/>
          </p:nvSpPr>
          <p:spPr>
            <a:xfrm>
              <a:off x="3217612" y="3220319"/>
              <a:ext cx="1265483" cy="416114"/>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mj-lt"/>
                </a:rPr>
                <a:t>Module</a:t>
              </a:r>
              <a:endParaRPr lang="zh-CN" altLang="en-US" dirty="0">
                <a:latin typeface="+mj-lt"/>
              </a:endParaRPr>
            </a:p>
          </p:txBody>
        </p:sp>
        <p:grpSp>
          <p:nvGrpSpPr>
            <p:cNvPr id="32" name="组合 19"/>
            <p:cNvGrpSpPr/>
            <p:nvPr/>
          </p:nvGrpSpPr>
          <p:grpSpPr>
            <a:xfrm>
              <a:off x="5494511" y="3220319"/>
              <a:ext cx="1485734" cy="624171"/>
              <a:chOff x="6569074" y="3244713"/>
              <a:chExt cx="1949533" cy="847930"/>
            </a:xfrm>
          </p:grpSpPr>
          <p:sp>
            <p:nvSpPr>
              <p:cNvPr id="48" name="圆角矩形 12"/>
              <p:cNvSpPr/>
              <p:nvPr/>
            </p:nvSpPr>
            <p:spPr>
              <a:xfrm>
                <a:off x="6858081" y="3244713"/>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圆角矩形 15"/>
              <p:cNvSpPr/>
              <p:nvPr/>
            </p:nvSpPr>
            <p:spPr>
              <a:xfrm>
                <a:off x="6721474" y="3386602"/>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圆角矩形 16"/>
              <p:cNvSpPr/>
              <p:nvPr/>
            </p:nvSpPr>
            <p:spPr>
              <a:xfrm>
                <a:off x="6569074" y="3527356"/>
                <a:ext cx="1660526" cy="565287"/>
              </a:xfrm>
              <a:prstGeom prst="roundRect">
                <a:avLst/>
              </a:prstGeom>
              <a:solidFill>
                <a:srgbClr val="F98F8F">
                  <a:alpha val="95000"/>
                </a:srgb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mj-lt"/>
                  </a:rPr>
                  <a:t>Other Modules</a:t>
                </a:r>
                <a:endParaRPr lang="zh-CN" altLang="en-US" sz="1200" dirty="0">
                  <a:latin typeface="+mj-lt"/>
                </a:endParaRPr>
              </a:p>
            </p:txBody>
          </p:sp>
        </p:grpSp>
        <p:sp>
          <p:nvSpPr>
            <p:cNvPr id="33" name="矩形 17"/>
            <p:cNvSpPr/>
            <p:nvPr/>
          </p:nvSpPr>
          <p:spPr>
            <a:xfrm>
              <a:off x="3159540" y="3860800"/>
              <a:ext cx="1503819" cy="392642"/>
            </a:xfrm>
            <a:prstGeom prst="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latin typeface="+mj-lt"/>
                </a:rPr>
                <a:t>Config</a:t>
              </a:r>
              <a:endParaRPr lang="zh-CN" altLang="en-US" sz="1600" dirty="0">
                <a:latin typeface="+mj-lt"/>
              </a:endParaRPr>
            </a:p>
          </p:txBody>
        </p:sp>
        <p:sp>
          <p:nvSpPr>
            <p:cNvPr id="34" name="矩形 18"/>
            <p:cNvSpPr/>
            <p:nvPr/>
          </p:nvSpPr>
          <p:spPr>
            <a:xfrm>
              <a:off x="3159540" y="4477808"/>
              <a:ext cx="1503819" cy="448733"/>
            </a:xfrm>
            <a:prstGeom prst="rect">
              <a:avLst/>
            </a:prstGeom>
            <a:solidFill>
              <a:schemeClr val="accent1">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Routes</a:t>
              </a:r>
              <a:endParaRPr lang="zh-CN" altLang="en-US" sz="1600" dirty="0">
                <a:latin typeface="+mj-lt"/>
              </a:endParaRPr>
            </a:p>
          </p:txBody>
        </p:sp>
        <p:sp>
          <p:nvSpPr>
            <p:cNvPr id="35" name="矩形 22"/>
            <p:cNvSpPr/>
            <p:nvPr/>
          </p:nvSpPr>
          <p:spPr>
            <a:xfrm>
              <a:off x="2056176" y="5174192"/>
              <a:ext cx="1165359" cy="617008"/>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View</a:t>
              </a:r>
              <a:endParaRPr lang="zh-CN" altLang="en-US" sz="1600" dirty="0">
                <a:latin typeface="+mj-lt"/>
              </a:endParaRPr>
            </a:p>
          </p:txBody>
        </p:sp>
        <p:sp>
          <p:nvSpPr>
            <p:cNvPr id="36" name="矩形 24"/>
            <p:cNvSpPr/>
            <p:nvPr/>
          </p:nvSpPr>
          <p:spPr>
            <a:xfrm>
              <a:off x="2052253" y="6012392"/>
              <a:ext cx="1165359" cy="617008"/>
            </a:xfrm>
            <a:prstGeom prst="rect">
              <a:avLst/>
            </a:prstGeom>
            <a:solidFill>
              <a:schemeClr val="accent6">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Directive</a:t>
              </a:r>
              <a:endParaRPr lang="zh-CN" altLang="en-US" sz="1600" dirty="0">
                <a:latin typeface="+mj-lt"/>
              </a:endParaRPr>
            </a:p>
          </p:txBody>
        </p:sp>
        <p:sp>
          <p:nvSpPr>
            <p:cNvPr id="37" name="矩形 26"/>
            <p:cNvSpPr/>
            <p:nvPr/>
          </p:nvSpPr>
          <p:spPr>
            <a:xfrm>
              <a:off x="4648200" y="5212876"/>
              <a:ext cx="1165359" cy="578324"/>
            </a:xfrm>
            <a:prstGeom prst="rect">
              <a:avLst/>
            </a:prstGeom>
            <a:solidFill>
              <a:srgbClr val="FF99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Controller</a:t>
              </a:r>
              <a:endParaRPr lang="zh-CN" altLang="en-US" sz="1600" dirty="0">
                <a:latin typeface="+mj-lt"/>
              </a:endParaRPr>
            </a:p>
          </p:txBody>
        </p:sp>
        <p:sp>
          <p:nvSpPr>
            <p:cNvPr id="38" name="矩形 27"/>
            <p:cNvSpPr/>
            <p:nvPr/>
          </p:nvSpPr>
          <p:spPr>
            <a:xfrm>
              <a:off x="4648200" y="5974876"/>
              <a:ext cx="1165359" cy="578324"/>
            </a:xfrm>
            <a:prstGeom prst="rect">
              <a:avLst/>
            </a:prstGeom>
            <a:solidFill>
              <a:srgbClr val="FDD7D7"/>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solidFill>
                    <a:schemeClr val="tx1"/>
                  </a:solidFill>
                  <a:latin typeface="+mj-lt"/>
                </a:rPr>
                <a:t>Factorise</a:t>
              </a:r>
              <a:r>
                <a:rPr lang="en-US" altLang="zh-CN" sz="1600" dirty="0" smtClean="0">
                  <a:solidFill>
                    <a:schemeClr val="tx1"/>
                  </a:solidFill>
                  <a:latin typeface="+mj-lt"/>
                </a:rPr>
                <a:t>/</a:t>
              </a:r>
            </a:p>
            <a:p>
              <a:pPr algn="ctr"/>
              <a:r>
                <a:rPr lang="en-US" altLang="zh-CN" sz="1600" dirty="0" smtClean="0">
                  <a:solidFill>
                    <a:schemeClr val="tx1"/>
                  </a:solidFill>
                  <a:latin typeface="+mj-lt"/>
                </a:rPr>
                <a:t>Services</a:t>
              </a:r>
              <a:endParaRPr lang="zh-CN" altLang="en-US" sz="1600" dirty="0">
                <a:solidFill>
                  <a:schemeClr val="tx1"/>
                </a:solidFill>
                <a:latin typeface="+mj-lt"/>
              </a:endParaRPr>
            </a:p>
          </p:txBody>
        </p:sp>
        <p:sp>
          <p:nvSpPr>
            <p:cNvPr id="39" name="椭圆 28"/>
            <p:cNvSpPr/>
            <p:nvPr/>
          </p:nvSpPr>
          <p:spPr>
            <a:xfrm>
              <a:off x="3429000" y="5257800"/>
              <a:ext cx="1027772"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mj-lt"/>
                </a:rPr>
                <a:t>$scope</a:t>
              </a:r>
              <a:endParaRPr lang="zh-CN" altLang="en-US" sz="1400" dirty="0">
                <a:latin typeface="+mj-lt"/>
              </a:endParaRPr>
            </a:p>
          </p:txBody>
        </p:sp>
        <p:sp>
          <p:nvSpPr>
            <p:cNvPr id="40" name="下箭头 29"/>
            <p:cNvSpPr/>
            <p:nvPr/>
          </p:nvSpPr>
          <p:spPr>
            <a:xfrm>
              <a:off x="3798330" y="3019425"/>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31"/>
            <p:cNvSpPr/>
            <p:nvPr/>
          </p:nvSpPr>
          <p:spPr>
            <a:xfrm>
              <a:off x="3798330" y="3636433"/>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下箭头 32"/>
            <p:cNvSpPr/>
            <p:nvPr/>
          </p:nvSpPr>
          <p:spPr>
            <a:xfrm>
              <a:off x="3798330" y="4276914"/>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下箭头 35"/>
            <p:cNvSpPr/>
            <p:nvPr/>
          </p:nvSpPr>
          <p:spPr>
            <a:xfrm rot="2755094" flipH="1">
              <a:off x="3140461" y="4869963"/>
              <a:ext cx="114307" cy="31476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下箭头 40"/>
            <p:cNvSpPr/>
            <p:nvPr/>
          </p:nvSpPr>
          <p:spPr>
            <a:xfrm rot="18343699" flipH="1">
              <a:off x="5271272" y="2920262"/>
              <a:ext cx="182880" cy="548640"/>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下箭头 41"/>
            <p:cNvSpPr/>
            <p:nvPr/>
          </p:nvSpPr>
          <p:spPr>
            <a:xfrm>
              <a:off x="2546741" y="576791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下箭头 42"/>
            <p:cNvSpPr/>
            <p:nvPr/>
          </p:nvSpPr>
          <p:spPr>
            <a:xfrm>
              <a:off x="5009644" y="5735297"/>
              <a:ext cx="116144" cy="20089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下箭头 36"/>
            <p:cNvSpPr/>
            <p:nvPr/>
          </p:nvSpPr>
          <p:spPr>
            <a:xfrm rot="18343699" flipH="1">
              <a:off x="4528315" y="4885396"/>
              <a:ext cx="182880" cy="315508"/>
            </a:xfrm>
            <a:prstGeom prst="downArrow">
              <a:avLst/>
            </a:prstGeom>
            <a:solidFill>
              <a:schemeClr val="bg1">
                <a:lumMod val="50000"/>
              </a:schemeClr>
            </a:solidFill>
            <a:ln>
              <a:noFill/>
            </a:ln>
            <a:scene3d>
              <a:camera prst="orthographicFront">
                <a:rot lat="600000" lon="194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p:cNvSpPr txBox="1"/>
          <p:nvPr/>
        </p:nvSpPr>
        <p:spPr>
          <a:xfrm>
            <a:off x="304800" y="1143000"/>
            <a:ext cx="8610599" cy="830997"/>
          </a:xfrm>
          <a:prstGeom prst="rect">
            <a:avLst/>
          </a:prstGeom>
          <a:noFill/>
        </p:spPr>
        <p:txBody>
          <a:bodyPr wrap="square" rtlCol="0">
            <a:spAutoFit/>
          </a:bodyPr>
          <a:lstStyle/>
          <a:p>
            <a:r>
              <a:rPr lang="en-US" altLang="zh-CN" sz="1600" dirty="0" smtClean="0"/>
              <a:t>AngularJS supports SPA using routing module </a:t>
            </a:r>
            <a:r>
              <a:rPr lang="en-US" altLang="zh-CN" sz="1600" dirty="0" err="1" smtClean="0"/>
              <a:t>ngRoute</a:t>
            </a:r>
            <a:r>
              <a:rPr lang="en-US" altLang="zh-CN" sz="1600" dirty="0" smtClean="0"/>
              <a:t>. This routing module acts based on the </a:t>
            </a:r>
            <a:r>
              <a:rPr lang="en-US" altLang="zh-CN" sz="1600" dirty="0" err="1" smtClean="0"/>
              <a:t>url</a:t>
            </a:r>
            <a:r>
              <a:rPr lang="en-US" altLang="zh-CN" sz="1600" dirty="0" smtClean="0"/>
              <a:t>. When a user requests a specific </a:t>
            </a:r>
            <a:r>
              <a:rPr lang="en-US" altLang="zh-CN" sz="1600" dirty="0" err="1" smtClean="0"/>
              <a:t>url</a:t>
            </a:r>
            <a:r>
              <a:rPr lang="en-US" altLang="zh-CN" sz="1600" dirty="0" smtClean="0"/>
              <a:t>, the routing engine captures that </a:t>
            </a:r>
            <a:r>
              <a:rPr lang="en-US" altLang="zh-CN" sz="1600" dirty="0" err="1" smtClean="0"/>
              <a:t>url</a:t>
            </a:r>
            <a:r>
              <a:rPr lang="en-US" altLang="zh-CN" sz="1600" dirty="0" smtClean="0"/>
              <a:t> and renders the view based on the defined routing rules.</a:t>
            </a:r>
            <a:endParaRPr lang="zh-CN" altLang="en-US" sz="16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View and Template</a:t>
            </a:r>
          </a:p>
        </p:txBody>
      </p:sp>
      <p:sp>
        <p:nvSpPr>
          <p:cNvPr id="52" name="TextBox 51"/>
          <p:cNvSpPr txBox="1"/>
          <p:nvPr/>
        </p:nvSpPr>
        <p:spPr>
          <a:xfrm>
            <a:off x="304800" y="1143000"/>
            <a:ext cx="8610599" cy="584775"/>
          </a:xfrm>
          <a:prstGeom prst="rect">
            <a:avLst/>
          </a:prstGeom>
          <a:noFill/>
        </p:spPr>
        <p:txBody>
          <a:bodyPr wrap="square" rtlCol="0">
            <a:spAutoFit/>
          </a:bodyPr>
          <a:lstStyle/>
          <a:p>
            <a:r>
              <a:rPr lang="en-US" sz="1600" dirty="0" smtClean="0"/>
              <a:t>AngularJS supports Single Page Application via multiple views on a single page. To do this AngularJS has provided </a:t>
            </a:r>
            <a:r>
              <a:rPr lang="en-US" sz="1600" dirty="0" err="1" smtClean="0"/>
              <a:t>ng</a:t>
            </a:r>
            <a:r>
              <a:rPr lang="en-US" sz="1600" dirty="0" smtClean="0"/>
              <a:t>-view and </a:t>
            </a:r>
            <a:r>
              <a:rPr lang="en-US" sz="1600" dirty="0" err="1" smtClean="0"/>
              <a:t>ng</a:t>
            </a:r>
            <a:r>
              <a:rPr lang="en-US" sz="1600" dirty="0" smtClean="0"/>
              <a:t>-template directives and $</a:t>
            </a:r>
            <a:r>
              <a:rPr lang="en-US" sz="1600" dirty="0" err="1" smtClean="0"/>
              <a:t>routeProvider</a:t>
            </a:r>
            <a:r>
              <a:rPr lang="en-US" sz="1600" dirty="0" smtClean="0"/>
              <a:t> services</a:t>
            </a:r>
            <a:endParaRPr lang="zh-CN" altLang="en-US" sz="1600" dirty="0" smtClean="0"/>
          </a:p>
        </p:txBody>
      </p:sp>
      <p:sp>
        <p:nvSpPr>
          <p:cNvPr id="61" name="TextBox 60"/>
          <p:cNvSpPr txBox="1"/>
          <p:nvPr/>
        </p:nvSpPr>
        <p:spPr>
          <a:xfrm>
            <a:off x="304800" y="2009577"/>
            <a:ext cx="4419599" cy="307777"/>
          </a:xfrm>
          <a:prstGeom prst="rect">
            <a:avLst/>
          </a:prstGeom>
          <a:noFill/>
        </p:spPr>
        <p:txBody>
          <a:bodyPr wrap="square" rtlCol="0">
            <a:spAutoFit/>
          </a:bodyPr>
          <a:lstStyle/>
          <a:p>
            <a:pPr>
              <a:buFont typeface="Wingdings" pitchFamily="2" charset="2"/>
              <a:buChar char="Ø"/>
            </a:pPr>
            <a:r>
              <a:rPr lang="en-US" sz="1400" dirty="0" smtClean="0"/>
              <a:t>Define a div with </a:t>
            </a:r>
            <a:r>
              <a:rPr lang="en-US" sz="1400" dirty="0" err="1" smtClean="0"/>
              <a:t>ng</a:t>
            </a:r>
            <a:r>
              <a:rPr lang="en-US" sz="1400" dirty="0" smtClean="0"/>
              <a:t>-view within the main module</a:t>
            </a:r>
            <a:endParaRPr lang="zh-CN" altLang="en-US" sz="1400" dirty="0" smtClean="0"/>
          </a:p>
        </p:txBody>
      </p:sp>
      <p:sp>
        <p:nvSpPr>
          <p:cNvPr id="64" name="TextBox 63"/>
          <p:cNvSpPr txBox="1"/>
          <p:nvPr/>
        </p:nvSpPr>
        <p:spPr>
          <a:xfrm>
            <a:off x="304800" y="3609777"/>
            <a:ext cx="5638800" cy="307777"/>
          </a:xfrm>
          <a:prstGeom prst="rect">
            <a:avLst/>
          </a:prstGeom>
          <a:noFill/>
        </p:spPr>
        <p:txBody>
          <a:bodyPr wrap="square" rtlCol="0">
            <a:spAutoFit/>
          </a:bodyPr>
          <a:lstStyle/>
          <a:p>
            <a:pPr>
              <a:buFont typeface="Wingdings" pitchFamily="2" charset="2"/>
              <a:buChar char="Ø"/>
            </a:pPr>
            <a:r>
              <a:rPr lang="en-US" sz="1400" dirty="0" smtClean="0"/>
              <a:t>Define a script block with type as </a:t>
            </a:r>
            <a:r>
              <a:rPr lang="en-US" sz="1400" dirty="0" err="1" smtClean="0"/>
              <a:t>ng</a:t>
            </a:r>
            <a:r>
              <a:rPr lang="en-US" sz="1400" dirty="0" smtClean="0"/>
              <a:t>-template within the main module.</a:t>
            </a:r>
            <a:endParaRPr lang="zh-CN" altLang="en-US" sz="1400" dirty="0" smtClean="0"/>
          </a:p>
        </p:txBody>
      </p:sp>
      <p:pic>
        <p:nvPicPr>
          <p:cNvPr id="68" name="Picture 67" descr="16.png"/>
          <p:cNvPicPr>
            <a:picLocks noChangeAspect="1"/>
          </p:cNvPicPr>
          <p:nvPr/>
        </p:nvPicPr>
        <p:blipFill>
          <a:blip r:embed="rId2" cstate="print"/>
          <a:stretch>
            <a:fillRect/>
          </a:stretch>
        </p:blipFill>
        <p:spPr>
          <a:xfrm>
            <a:off x="609600" y="2314377"/>
            <a:ext cx="2657846" cy="714475"/>
          </a:xfrm>
          <a:prstGeom prst="rect">
            <a:avLst/>
          </a:prstGeom>
        </p:spPr>
      </p:pic>
      <p:pic>
        <p:nvPicPr>
          <p:cNvPr id="69" name="Picture 68" descr="15.png"/>
          <p:cNvPicPr>
            <a:picLocks noChangeAspect="1"/>
          </p:cNvPicPr>
          <p:nvPr/>
        </p:nvPicPr>
        <p:blipFill>
          <a:blip r:embed="rId3" cstate="print"/>
          <a:stretch>
            <a:fillRect/>
          </a:stretch>
        </p:blipFill>
        <p:spPr>
          <a:xfrm>
            <a:off x="533400" y="3914577"/>
            <a:ext cx="6420747" cy="141942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dirty="0" smtClean="0"/>
              <a:t>Route Provider</a:t>
            </a:r>
            <a:endParaRPr lang="en-US" dirty="0"/>
          </a:p>
        </p:txBody>
      </p:sp>
      <p:sp>
        <p:nvSpPr>
          <p:cNvPr id="5" name="TextBox 4"/>
          <p:cNvSpPr txBox="1"/>
          <p:nvPr/>
        </p:nvSpPr>
        <p:spPr>
          <a:xfrm>
            <a:off x="304800" y="1143000"/>
            <a:ext cx="8610599" cy="584775"/>
          </a:xfrm>
          <a:prstGeom prst="rect">
            <a:avLst/>
          </a:prstGeom>
          <a:noFill/>
        </p:spPr>
        <p:txBody>
          <a:bodyPr wrap="square" rtlCol="0">
            <a:spAutoFit/>
          </a:bodyPr>
          <a:lstStyle/>
          <a:p>
            <a:r>
              <a:rPr lang="en-US" sz="1600" dirty="0" smtClean="0"/>
              <a:t>$</a:t>
            </a:r>
            <a:r>
              <a:rPr lang="en-US" sz="1600" dirty="0" err="1" smtClean="0"/>
              <a:t>routeProvider</a:t>
            </a:r>
            <a:r>
              <a:rPr lang="en-US" sz="1600" dirty="0" smtClean="0"/>
              <a:t> is the key service which set the configuration of </a:t>
            </a:r>
            <a:r>
              <a:rPr lang="en-US" sz="1600" dirty="0" err="1" smtClean="0"/>
              <a:t>urls</a:t>
            </a:r>
            <a:r>
              <a:rPr lang="en-US" sz="1600" dirty="0" smtClean="0"/>
              <a:t>, map them with the corresponding html page or </a:t>
            </a:r>
            <a:r>
              <a:rPr lang="en-US" sz="1600" dirty="0" err="1" smtClean="0"/>
              <a:t>ng</a:t>
            </a:r>
            <a:r>
              <a:rPr lang="en-US" sz="1600" dirty="0" smtClean="0"/>
              <a:t>-template, and attach a controller with the same</a:t>
            </a:r>
            <a:endParaRPr lang="zh-CN" altLang="en-US" sz="1600" dirty="0" smtClean="0"/>
          </a:p>
        </p:txBody>
      </p:sp>
      <p:pic>
        <p:nvPicPr>
          <p:cNvPr id="7" name="Picture 6" descr="17.png"/>
          <p:cNvPicPr>
            <a:picLocks noChangeAspect="1"/>
          </p:cNvPicPr>
          <p:nvPr/>
        </p:nvPicPr>
        <p:blipFill>
          <a:blip r:embed="rId2" cstate="print"/>
          <a:stretch>
            <a:fillRect/>
          </a:stretch>
        </p:blipFill>
        <p:spPr>
          <a:xfrm>
            <a:off x="457200" y="2542881"/>
            <a:ext cx="7916380" cy="2105319"/>
          </a:xfrm>
          <a:prstGeom prst="rect">
            <a:avLst/>
          </a:prstGeom>
        </p:spPr>
      </p:pic>
      <p:sp>
        <p:nvSpPr>
          <p:cNvPr id="8" name="TextBox 7"/>
          <p:cNvSpPr txBox="1"/>
          <p:nvPr/>
        </p:nvSpPr>
        <p:spPr>
          <a:xfrm>
            <a:off x="381000" y="2161881"/>
            <a:ext cx="5715000" cy="307777"/>
          </a:xfrm>
          <a:prstGeom prst="rect">
            <a:avLst/>
          </a:prstGeom>
          <a:noFill/>
        </p:spPr>
        <p:txBody>
          <a:bodyPr wrap="square" rtlCol="0">
            <a:spAutoFit/>
          </a:bodyPr>
          <a:lstStyle/>
          <a:p>
            <a:pPr>
              <a:buFont typeface="Wingdings" pitchFamily="2" charset="2"/>
              <a:buChar char="Ø"/>
            </a:pPr>
            <a:r>
              <a:rPr lang="en-US" sz="1400" dirty="0" smtClean="0"/>
              <a:t>Define a script block with main module and set the routing configuration</a:t>
            </a:r>
            <a:endParaRPr lang="zh-CN" altLang="en-US" sz="14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dirty="0" smtClean="0"/>
              <a:t>Sample</a:t>
            </a:r>
          </a:p>
        </p:txBody>
      </p:sp>
      <p:sp>
        <p:nvSpPr>
          <p:cNvPr id="52" name="TextBox 51"/>
          <p:cNvSpPr txBox="1"/>
          <p:nvPr/>
        </p:nvSpPr>
        <p:spPr>
          <a:xfrm>
            <a:off x="304800" y="1143000"/>
            <a:ext cx="8610599" cy="584775"/>
          </a:xfrm>
          <a:prstGeom prst="rect">
            <a:avLst/>
          </a:prstGeom>
          <a:noFill/>
        </p:spPr>
        <p:txBody>
          <a:bodyPr wrap="square" rtlCol="0">
            <a:spAutoFit/>
          </a:bodyPr>
          <a:lstStyle/>
          <a:p>
            <a:r>
              <a:rPr lang="en-US" sz="1600" dirty="0" smtClean="0"/>
              <a:t>AngularJS supports Single Page Application via multiple views on a single page. To do this AngularJS has provided </a:t>
            </a:r>
            <a:r>
              <a:rPr lang="en-US" sz="1600" dirty="0" err="1" smtClean="0"/>
              <a:t>ng</a:t>
            </a:r>
            <a:r>
              <a:rPr lang="en-US" sz="1600" dirty="0" smtClean="0"/>
              <a:t>-view and </a:t>
            </a:r>
            <a:r>
              <a:rPr lang="en-US" sz="1600" dirty="0" err="1" smtClean="0"/>
              <a:t>ng</a:t>
            </a:r>
            <a:r>
              <a:rPr lang="en-US" sz="1600" dirty="0" smtClean="0"/>
              <a:t>-template directives and $</a:t>
            </a:r>
            <a:r>
              <a:rPr lang="en-US" sz="1600" dirty="0" err="1" smtClean="0"/>
              <a:t>routeProvider</a:t>
            </a:r>
            <a:r>
              <a:rPr lang="en-US" sz="1600" dirty="0" smtClean="0"/>
              <a:t> services</a:t>
            </a:r>
            <a:endParaRPr lang="zh-CN" altLang="en-US" sz="1600" dirty="0" smtClean="0"/>
          </a:p>
        </p:txBody>
      </p:sp>
      <p:sp>
        <p:nvSpPr>
          <p:cNvPr id="28" name="矩形 1"/>
          <p:cNvSpPr/>
          <p:nvPr/>
        </p:nvSpPr>
        <p:spPr>
          <a:xfrm>
            <a:off x="457200" y="1828800"/>
            <a:ext cx="6400800" cy="28194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pic>
        <p:nvPicPr>
          <p:cNvPr id="32" name="图片 14" descr="屏幕剪辑"/>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3400" y="4972436"/>
            <a:ext cx="3581400" cy="1275964"/>
          </a:xfrm>
          <a:prstGeom prst="rect">
            <a:avLst/>
          </a:prstGeom>
        </p:spPr>
      </p:pic>
      <p:sp>
        <p:nvSpPr>
          <p:cNvPr id="51" name="椭圆形标注 15"/>
          <p:cNvSpPr/>
          <p:nvPr/>
        </p:nvSpPr>
        <p:spPr>
          <a:xfrm>
            <a:off x="7254108" y="1752600"/>
            <a:ext cx="1795299" cy="609600"/>
          </a:xfrm>
          <a:prstGeom prst="wedgeEllipseCallout">
            <a:avLst>
              <a:gd name="adj1" fmla="val -70755"/>
              <a:gd name="adj2" fmla="val 625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Layout page  main.html</a:t>
            </a:r>
            <a:endParaRPr lang="zh-CN" altLang="en-US" sz="1600" dirty="0">
              <a:latin typeface="+mj-lt"/>
            </a:endParaRPr>
          </a:p>
        </p:txBody>
      </p:sp>
      <p:pic>
        <p:nvPicPr>
          <p:cNvPr id="53" name="内容占位符 34" descr="屏幕剪辑"/>
          <p:cNvPicPr>
            <a:picLocks noGrp="1" noChangeAspect="1"/>
          </p:cNvPicPr>
          <p:nvPr>
            <p:ph idx="4294967295"/>
          </p:nvPr>
        </p:nvPicPr>
        <p:blipFill>
          <a:blip r:embed="rId3" cstate="print">
            <a:extLst>
              <a:ext uri="{28A0092B-C50C-407E-A947-70E740481C1C}">
                <a14:useLocalDpi xmlns="" xmlns:a14="http://schemas.microsoft.com/office/drawing/2010/main" val="0"/>
              </a:ext>
            </a:extLst>
          </a:blip>
          <a:stretch>
            <a:fillRect/>
          </a:stretch>
        </p:blipFill>
        <p:spPr>
          <a:xfrm>
            <a:off x="656402" y="1905000"/>
            <a:ext cx="5896798" cy="2686425"/>
          </a:xfrm>
          <a:prstGeom prst="rect">
            <a:avLst/>
          </a:prstGeom>
        </p:spPr>
      </p:pic>
      <p:grpSp>
        <p:nvGrpSpPr>
          <p:cNvPr id="4" name="组合 38"/>
          <p:cNvGrpSpPr/>
          <p:nvPr/>
        </p:nvGrpSpPr>
        <p:grpSpPr>
          <a:xfrm>
            <a:off x="533399" y="3480238"/>
            <a:ext cx="7924801" cy="1091762"/>
            <a:chOff x="457200" y="3480238"/>
            <a:chExt cx="7924801" cy="1091762"/>
          </a:xfrm>
        </p:grpSpPr>
        <p:sp>
          <p:nvSpPr>
            <p:cNvPr id="55" name="圆角矩形 36"/>
            <p:cNvSpPr/>
            <p:nvPr/>
          </p:nvSpPr>
          <p:spPr>
            <a:xfrm>
              <a:off x="457200" y="3810000"/>
              <a:ext cx="5943600" cy="762000"/>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形标注 37"/>
            <p:cNvSpPr/>
            <p:nvPr/>
          </p:nvSpPr>
          <p:spPr>
            <a:xfrm>
              <a:off x="7010401" y="3480238"/>
              <a:ext cx="1371600" cy="533400"/>
            </a:xfrm>
            <a:prstGeom prst="wedgeEllipseCallout">
              <a:avLst>
                <a:gd name="adj1" fmla="val -91987"/>
                <a:gd name="adj2" fmla="val 773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TIPS</a:t>
              </a:r>
              <a:endParaRPr lang="zh-CN" altLang="en-US" sz="1600" dirty="0">
                <a:latin typeface="+mj-lt"/>
              </a:endParaRPr>
            </a:p>
          </p:txBody>
        </p:sp>
      </p:grpSp>
      <p:grpSp>
        <p:nvGrpSpPr>
          <p:cNvPr id="5" name="组合 8"/>
          <p:cNvGrpSpPr/>
          <p:nvPr/>
        </p:nvGrpSpPr>
        <p:grpSpPr>
          <a:xfrm>
            <a:off x="2324100" y="5471677"/>
            <a:ext cx="3761390" cy="790382"/>
            <a:chOff x="2324100" y="5471677"/>
            <a:chExt cx="3761390" cy="790382"/>
          </a:xfrm>
        </p:grpSpPr>
        <p:sp>
          <p:nvSpPr>
            <p:cNvPr id="58" name="椭圆 2"/>
            <p:cNvSpPr/>
            <p:nvPr/>
          </p:nvSpPr>
          <p:spPr>
            <a:xfrm>
              <a:off x="4104290" y="5471677"/>
              <a:ext cx="1981200" cy="7903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Template</a:t>
              </a:r>
              <a:endParaRPr lang="zh-CN" altLang="en-US" dirty="0"/>
            </a:p>
          </p:txBody>
        </p:sp>
        <p:cxnSp>
          <p:nvCxnSpPr>
            <p:cNvPr id="59" name="直接箭头连接符 5"/>
            <p:cNvCxnSpPr>
              <a:stCxn id="58" idx="2"/>
            </p:cNvCxnSpPr>
            <p:nvPr/>
          </p:nvCxnSpPr>
          <p:spPr>
            <a:xfrm flipH="1" flipV="1">
              <a:off x="2438400" y="5471677"/>
              <a:ext cx="1665890" cy="395191"/>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7"/>
            <p:cNvCxnSpPr>
              <a:stCxn id="58" idx="2"/>
            </p:cNvCxnSpPr>
            <p:nvPr/>
          </p:nvCxnSpPr>
          <p:spPr>
            <a:xfrm flipH="1">
              <a:off x="2324100" y="5866868"/>
              <a:ext cx="1780190" cy="152932"/>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dirty="0" smtClean="0"/>
              <a:t>Sample</a:t>
            </a:r>
            <a:endParaRPr lang="en-US" dirty="0"/>
          </a:p>
        </p:txBody>
      </p:sp>
      <p:pic>
        <p:nvPicPr>
          <p:cNvPr id="8" name="内容占位符 11" descr="屏幕剪辑"/>
          <p:cNvPicPr>
            <a:picLocks noGrp="1" noChangeAspect="1"/>
          </p:cNvPicPr>
          <p:nvPr>
            <p:ph idx="4294967295"/>
          </p:nvPr>
        </p:nvPicPr>
        <p:blipFill>
          <a:blip r:embed="rId2" cstate="print">
            <a:extLst>
              <a:ext uri="{28A0092B-C50C-407E-A947-70E740481C1C}">
                <a14:useLocalDpi xmlns="" xmlns:a14="http://schemas.microsoft.com/office/drawing/2010/main" val="0"/>
              </a:ext>
            </a:extLst>
          </a:blip>
          <a:stretch>
            <a:fillRect/>
          </a:stretch>
        </p:blipFill>
        <p:spPr>
          <a:xfrm>
            <a:off x="541979" y="1905000"/>
            <a:ext cx="6773221" cy="3562847"/>
          </a:xfrm>
          <a:prstGeom prst="rect">
            <a:avLst/>
          </a:prstGeom>
        </p:spPr>
      </p:pic>
      <p:sp>
        <p:nvSpPr>
          <p:cNvPr id="9" name="矩形 13"/>
          <p:cNvSpPr/>
          <p:nvPr/>
        </p:nvSpPr>
        <p:spPr>
          <a:xfrm>
            <a:off x="1295400" y="2136600"/>
            <a:ext cx="5976000" cy="2628000"/>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形标注 4"/>
          <p:cNvSpPr/>
          <p:nvPr/>
        </p:nvSpPr>
        <p:spPr>
          <a:xfrm>
            <a:off x="5862356" y="3988677"/>
            <a:ext cx="1374885" cy="609600"/>
          </a:xfrm>
          <a:prstGeom prst="wedgeEllipseCallout">
            <a:avLst>
              <a:gd name="adj1" fmla="val -75524"/>
              <a:gd name="adj2" fmla="val -796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mj-lt"/>
              </a:rPr>
              <a:t>TIPS</a:t>
            </a:r>
            <a:endParaRPr lang="zh-CN" altLang="en-US" sz="16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dirty="0" smtClean="0"/>
              <a:t>Sample</a:t>
            </a:r>
            <a:endParaRPr lang="en-US" dirty="0"/>
          </a:p>
        </p:txBody>
      </p:sp>
      <p:grpSp>
        <p:nvGrpSpPr>
          <p:cNvPr id="5" name="组合 28"/>
          <p:cNvGrpSpPr/>
          <p:nvPr/>
        </p:nvGrpSpPr>
        <p:grpSpPr>
          <a:xfrm>
            <a:off x="1265980" y="2286000"/>
            <a:ext cx="6049220" cy="2495899"/>
            <a:chOff x="990600" y="3048000"/>
            <a:chExt cx="6049220" cy="2495899"/>
          </a:xfrm>
        </p:grpSpPr>
        <p:pic>
          <p:nvPicPr>
            <p:cNvPr id="6" name="图片 23" descr="屏幕剪辑"/>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90600" y="3048000"/>
              <a:ext cx="6049220" cy="2495899"/>
            </a:xfrm>
            <a:prstGeom prst="rect">
              <a:avLst/>
            </a:prstGeom>
          </p:spPr>
        </p:pic>
        <p:sp>
          <p:nvSpPr>
            <p:cNvPr id="7" name="矩形 27"/>
            <p:cNvSpPr/>
            <p:nvPr/>
          </p:nvSpPr>
          <p:spPr>
            <a:xfrm>
              <a:off x="1549985" y="30480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30"/>
          <p:cNvGrpSpPr/>
          <p:nvPr/>
        </p:nvGrpSpPr>
        <p:grpSpPr>
          <a:xfrm>
            <a:off x="533400" y="1371600"/>
            <a:ext cx="6030167" cy="819264"/>
            <a:chOff x="533400" y="2057400"/>
            <a:chExt cx="6030167" cy="819264"/>
          </a:xfrm>
        </p:grpSpPr>
        <p:pic>
          <p:nvPicPr>
            <p:cNvPr id="9" name="图片 20" descr="屏幕剪辑"/>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3400" y="2057400"/>
              <a:ext cx="6030167" cy="819264"/>
            </a:xfrm>
            <a:prstGeom prst="rect">
              <a:avLst/>
            </a:prstGeom>
          </p:spPr>
        </p:pic>
        <p:sp>
          <p:nvSpPr>
            <p:cNvPr id="10" name="矩形 25"/>
            <p:cNvSpPr/>
            <p:nvPr/>
          </p:nvSpPr>
          <p:spPr>
            <a:xfrm>
              <a:off x="990600" y="2057400"/>
              <a:ext cx="2557883"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33"/>
          <p:cNvGrpSpPr/>
          <p:nvPr/>
        </p:nvGrpSpPr>
        <p:grpSpPr>
          <a:xfrm>
            <a:off x="2306327" y="4781899"/>
            <a:ext cx="6068272" cy="1343213"/>
            <a:chOff x="2306327" y="4781899"/>
            <a:chExt cx="6068272" cy="1343213"/>
          </a:xfrm>
        </p:grpSpPr>
        <p:pic>
          <p:nvPicPr>
            <p:cNvPr id="12" name="图片 31" descr="屏幕剪辑"/>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306327" y="4781899"/>
              <a:ext cx="6068272" cy="1343213"/>
            </a:xfrm>
            <a:prstGeom prst="rect">
              <a:avLst/>
            </a:prstGeom>
          </p:spPr>
        </p:pic>
        <p:sp>
          <p:nvSpPr>
            <p:cNvPr id="13" name="矩形 32"/>
            <p:cNvSpPr/>
            <p:nvPr/>
          </p:nvSpPr>
          <p:spPr>
            <a:xfrm>
              <a:off x="2769185" y="4800600"/>
              <a:ext cx="2869615" cy="228600"/>
            </a:xfrm>
            <a:prstGeom prst="rect">
              <a:avLst/>
            </a:prstGeom>
            <a:noFill/>
            <a:ln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形标注 34"/>
          <p:cNvSpPr/>
          <p:nvPr/>
        </p:nvSpPr>
        <p:spPr>
          <a:xfrm>
            <a:off x="5943600" y="1776905"/>
            <a:ext cx="1752600" cy="685800"/>
          </a:xfrm>
          <a:prstGeom prst="wedgeEllipseCallout">
            <a:avLst>
              <a:gd name="adj1" fmla="val -112729"/>
              <a:gd name="adj2" fmla="val 451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TIPS: #/person</a:t>
            </a:r>
            <a:endParaRPr lang="zh-CN" altLang="en-US" dirty="0"/>
          </a:p>
        </p:txBody>
      </p:sp>
      <p:sp>
        <p:nvSpPr>
          <p:cNvPr id="15" name="圆角矩形 36"/>
          <p:cNvSpPr/>
          <p:nvPr/>
        </p:nvSpPr>
        <p:spPr>
          <a:xfrm>
            <a:off x="1752600" y="1638300"/>
            <a:ext cx="841635"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37"/>
          <p:cNvSpPr/>
          <p:nvPr/>
        </p:nvSpPr>
        <p:spPr>
          <a:xfrm>
            <a:off x="2667000" y="1638300"/>
            <a:ext cx="1008000" cy="342900"/>
          </a:xfrm>
          <a:prstGeom prst="roundRect">
            <a:avLst/>
          </a:prstGeom>
          <a:noFill/>
          <a:ln>
            <a:solidFill>
              <a:srgbClr val="F98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形标注 13"/>
          <p:cNvSpPr/>
          <p:nvPr/>
        </p:nvSpPr>
        <p:spPr>
          <a:xfrm>
            <a:off x="6997744" y="4114800"/>
            <a:ext cx="1752600" cy="685800"/>
          </a:xfrm>
          <a:prstGeom prst="wedgeEllipseCallout">
            <a:avLst>
              <a:gd name="adj1" fmla="val -112729"/>
              <a:gd name="adj2" fmla="val 68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TIPS: </a:t>
            </a:r>
            <a:endParaRPr lang="en-US" altLang="zh-CN" dirty="0" smtClean="0"/>
          </a:p>
          <a:p>
            <a:pPr algn="ctr"/>
            <a:r>
              <a:rPr lang="en-US" altLang="zh-CN" dirty="0" smtClean="0"/>
              <a:t>#/admin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Testing</a:t>
            </a:r>
            <a:endParaRPr lang="en-US" dirty="0"/>
          </a:p>
        </p:txBody>
      </p:sp>
      <p:sp>
        <p:nvSpPr>
          <p:cNvPr id="3" name="Text Placeholder 2"/>
          <p:cNvSpPr>
            <a:spLocks noGrp="1"/>
          </p:cNvSpPr>
          <p:nvPr>
            <p:ph type="body" sz="quarter" idx="11"/>
          </p:nvPr>
        </p:nvSpPr>
        <p:spPr/>
        <p:txBody>
          <a:bodyPr/>
          <a:lstStyle/>
          <a:p>
            <a:r>
              <a:rPr lang="en-US" dirty="0" smtClean="0"/>
              <a:t>9</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1219200"/>
            <a:ext cx="8229600" cy="1754326"/>
          </a:xfrm>
          <a:prstGeom prst="rect">
            <a:avLst/>
          </a:prstGeom>
        </p:spPr>
        <p:txBody>
          <a:bodyPr wrap="square">
            <a:spAutoFit/>
          </a:bodyPr>
          <a:lstStyle/>
          <a:p>
            <a:pPr>
              <a:buFont typeface="Arial" pitchFamily="34" charset="0"/>
              <a:buChar char="•"/>
            </a:pPr>
            <a:r>
              <a:rPr lang="en-US" sz="5400" dirty="0" smtClean="0">
                <a:solidFill>
                  <a:schemeClr val="accent6"/>
                </a:solidFill>
              </a:rPr>
              <a:t>E2E </a:t>
            </a:r>
            <a:r>
              <a:rPr lang="en-US" sz="5400" dirty="0" smtClean="0">
                <a:solidFill>
                  <a:schemeClr val="accent6"/>
                </a:solidFill>
              </a:rPr>
              <a:t>T</a:t>
            </a:r>
            <a:r>
              <a:rPr lang="en-US" sz="5400" dirty="0" smtClean="0">
                <a:solidFill>
                  <a:schemeClr val="accent6"/>
                </a:solidFill>
              </a:rPr>
              <a:t>est</a:t>
            </a:r>
          </a:p>
          <a:p>
            <a:pPr>
              <a:buFont typeface="Arial" pitchFamily="34" charset="0"/>
              <a:buChar char="•"/>
            </a:pPr>
            <a:r>
              <a:rPr lang="en-US" sz="5400" dirty="0" smtClean="0">
                <a:solidFill>
                  <a:schemeClr val="accent6"/>
                </a:solidFill>
              </a:rPr>
              <a:t>Unit Test</a:t>
            </a:r>
            <a:endParaRPr lang="en-US" sz="5400" dirty="0" smtClean="0">
              <a:solidFill>
                <a:schemeClr val="accent6"/>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dirty="0" smtClean="0"/>
              <a:t>E2E Testing</a:t>
            </a:r>
            <a:endParaRPr lang="en-US" dirty="0"/>
          </a:p>
        </p:txBody>
      </p:sp>
      <p:sp>
        <p:nvSpPr>
          <p:cNvPr id="18" name="Rectangle 17"/>
          <p:cNvSpPr/>
          <p:nvPr/>
        </p:nvSpPr>
        <p:spPr>
          <a:xfrm>
            <a:off x="838200" y="1447800"/>
            <a:ext cx="7543800" cy="480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Protractor is built on top of</a:t>
            </a:r>
          </a:p>
          <a:p>
            <a:pPr algn="ctr"/>
            <a:r>
              <a:rPr lang="en-US" sz="4000" b="1" dirty="0" err="1" smtClean="0">
                <a:solidFill>
                  <a:srgbClr val="FF0000"/>
                </a:solidFill>
              </a:rPr>
              <a:t>WebDriverJS</a:t>
            </a:r>
            <a:endParaRPr lang="en-US" sz="4000" b="1" dirty="0" smtClean="0">
              <a:solidFill>
                <a:srgbClr val="FF0000"/>
              </a:solidFill>
            </a:endParaRPr>
          </a:p>
          <a:p>
            <a:pPr algn="ctr"/>
            <a:r>
              <a:rPr lang="nb-NO" sz="4000" b="1" dirty="0" smtClean="0">
                <a:solidFill>
                  <a:schemeClr val="tx1"/>
                </a:solidFill>
              </a:rPr>
              <a:t>Testing system</a:t>
            </a:r>
            <a:r>
              <a:rPr lang="nb-NO" sz="4000" dirty="0" smtClean="0">
                <a:solidFill>
                  <a:schemeClr val="tx1"/>
                </a:solidFill>
              </a:rPr>
              <a:t> (NodeJS, Java, etc)</a:t>
            </a:r>
            <a:endParaRPr lang="en-US" sz="4000" b="1" dirty="0" smtClean="0">
              <a:solidFill>
                <a:schemeClr val="tx1"/>
              </a:solidFill>
            </a:endParaRPr>
          </a:p>
          <a:p>
            <a:pPr algn="ctr"/>
            <a:r>
              <a:rPr lang="en-US" sz="4000" dirty="0" smtClean="0">
                <a:solidFill>
                  <a:schemeClr val="tx1"/>
                </a:solidFill>
              </a:rPr>
              <a:t>|</a:t>
            </a:r>
            <a:endParaRPr lang="en-US" sz="4000" dirty="0" smtClean="0">
              <a:solidFill>
                <a:schemeClr val="tx1"/>
              </a:solidFill>
            </a:endParaRPr>
          </a:p>
          <a:p>
            <a:pPr algn="ctr"/>
            <a:r>
              <a:rPr lang="en-US" sz="4000" b="1" dirty="0" err="1" smtClean="0">
                <a:solidFill>
                  <a:schemeClr val="tx1"/>
                </a:solidFill>
              </a:rPr>
              <a:t>Webdriver</a:t>
            </a:r>
            <a:r>
              <a:rPr lang="en-US" sz="4000" b="1" dirty="0" smtClean="0">
                <a:solidFill>
                  <a:schemeClr val="tx1"/>
                </a:solidFill>
              </a:rPr>
              <a:t> </a:t>
            </a:r>
            <a:r>
              <a:rPr lang="en-US" sz="4000" dirty="0" smtClean="0">
                <a:solidFill>
                  <a:schemeClr val="tx1"/>
                </a:solidFill>
              </a:rPr>
              <a:t>(a.k.a. Selenium)</a:t>
            </a:r>
            <a:endParaRPr lang="en-US" sz="4000" dirty="0" smtClean="0">
              <a:solidFill>
                <a:schemeClr val="tx1"/>
              </a:solidFill>
            </a:endParaRPr>
          </a:p>
          <a:p>
            <a:pPr algn="ctr"/>
            <a:r>
              <a:rPr lang="en-US" sz="4000" dirty="0" smtClean="0">
                <a:solidFill>
                  <a:schemeClr val="tx1"/>
                </a:solidFill>
              </a:rPr>
              <a:t>|</a:t>
            </a:r>
            <a:endParaRPr lang="en-US" sz="4000" dirty="0" smtClean="0">
              <a:solidFill>
                <a:schemeClr val="tx1"/>
              </a:solidFill>
            </a:endParaRPr>
          </a:p>
          <a:p>
            <a:pPr algn="ctr"/>
            <a:r>
              <a:rPr lang="en-US" sz="4000" b="1" dirty="0" smtClean="0">
                <a:solidFill>
                  <a:schemeClr val="tx1"/>
                </a:solidFill>
              </a:rPr>
              <a:t>Your </a:t>
            </a:r>
            <a:r>
              <a:rPr lang="en-US" sz="4000" b="1" dirty="0" err="1" smtClean="0">
                <a:solidFill>
                  <a:schemeClr val="tx1"/>
                </a:solidFill>
              </a:rPr>
              <a:t>AngularJS</a:t>
            </a:r>
            <a:r>
              <a:rPr lang="en-US" sz="4000" b="1" dirty="0" smtClean="0">
                <a:solidFill>
                  <a:schemeClr val="tx1"/>
                </a:solidFill>
              </a:rPr>
              <a:t> App </a:t>
            </a:r>
            <a:endParaRPr lang="en-US" sz="4000" b="1"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1" y="1712742"/>
            <a:ext cx="6019800" cy="646331"/>
          </a:xfrm>
        </p:spPr>
        <p:txBody>
          <a:bodyPr/>
          <a:lstStyle/>
          <a:p>
            <a:r>
              <a:rPr lang="en-US" dirty="0" smtClean="0"/>
              <a:t>What is AngularJS</a:t>
            </a:r>
          </a:p>
        </p:txBody>
      </p:sp>
      <p:sp>
        <p:nvSpPr>
          <p:cNvPr id="3" name="Text Placeholder 2"/>
          <p:cNvSpPr>
            <a:spLocks noGrp="1"/>
          </p:cNvSpPr>
          <p:nvPr>
            <p:ph type="body" sz="quarter" idx="11"/>
          </p:nvPr>
        </p:nvSpPr>
        <p:spPr/>
        <p:txBody>
          <a:bodyPr/>
          <a:lstStyle/>
          <a:p>
            <a:r>
              <a:rPr lang="en-US" dirty="0" smtClean="0"/>
              <a:t>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pic>
        <p:nvPicPr>
          <p:cNvPr id="5" name="Content Placeholder 4" descr="2016-06-20 17_21_51-Contributors to angular_protractor.png"/>
          <p:cNvPicPr>
            <a:picLocks noGrp="1" noChangeAspect="1"/>
          </p:cNvPicPr>
          <p:nvPr>
            <p:ph sz="quarter" idx="15"/>
          </p:nvPr>
        </p:nvPicPr>
        <p:blipFill>
          <a:blip r:embed="rId2" cstate="print"/>
          <a:stretch>
            <a:fillRect/>
          </a:stretch>
        </p:blipFill>
        <p:spPr>
          <a:xfrm>
            <a:off x="228600" y="1167999"/>
            <a:ext cx="8686800" cy="5341151"/>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Unit Testing</a:t>
            </a:r>
          </a:p>
          <a:p>
            <a:endParaRPr lang="en-US" dirty="0"/>
          </a:p>
        </p:txBody>
      </p:sp>
      <p:sp>
        <p:nvSpPr>
          <p:cNvPr id="4" name="Rectangle 3"/>
          <p:cNvSpPr/>
          <p:nvPr/>
        </p:nvSpPr>
        <p:spPr>
          <a:xfrm>
            <a:off x="457200" y="1219200"/>
            <a:ext cx="8534400" cy="646331"/>
          </a:xfrm>
          <a:prstGeom prst="rect">
            <a:avLst/>
          </a:prstGeom>
        </p:spPr>
        <p:txBody>
          <a:bodyPr wrap="square">
            <a:spAutoFit/>
          </a:bodyPr>
          <a:lstStyle/>
          <a:p>
            <a:pPr fontAlgn="base"/>
            <a:r>
              <a:rPr lang="en-US" sz="3600" b="1" dirty="0" smtClean="0"/>
              <a:t>Recommended Unit Testing </a:t>
            </a:r>
            <a:r>
              <a:rPr lang="en-US" sz="3600" b="1" dirty="0" smtClean="0"/>
              <a:t>Tools</a:t>
            </a:r>
          </a:p>
        </p:txBody>
      </p:sp>
      <p:sp>
        <p:nvSpPr>
          <p:cNvPr id="5" name="TextBox 4"/>
          <p:cNvSpPr txBox="1"/>
          <p:nvPr/>
        </p:nvSpPr>
        <p:spPr>
          <a:xfrm>
            <a:off x="457201" y="2209800"/>
            <a:ext cx="8229600" cy="3816429"/>
          </a:xfrm>
          <a:prstGeom prst="rect">
            <a:avLst/>
          </a:prstGeom>
          <a:noFill/>
        </p:spPr>
        <p:txBody>
          <a:bodyPr wrap="square" rtlCol="0">
            <a:spAutoFit/>
          </a:bodyPr>
          <a:lstStyle/>
          <a:p>
            <a:pPr fontAlgn="base">
              <a:buFont typeface="Wingdings" pitchFamily="2" charset="2"/>
              <a:buChar char="§"/>
            </a:pPr>
            <a:r>
              <a:rPr lang="en-US" sz="2800" dirty="0" smtClean="0">
                <a:hlinkClick r:id="rId2" tooltip="Jasmine - Jasmine is a behavior-driven development framework for testing JavaScript code"/>
              </a:rPr>
              <a:t>Jasmine</a:t>
            </a:r>
            <a:r>
              <a:rPr lang="en-US" sz="2800" dirty="0" smtClean="0"/>
              <a:t> - Jasmine is a behavior-driven </a:t>
            </a:r>
            <a:r>
              <a:rPr lang="en-US" sz="2800" dirty="0" smtClean="0"/>
              <a:t>development framework </a:t>
            </a:r>
            <a:r>
              <a:rPr lang="en-US" sz="2800" dirty="0" smtClean="0"/>
              <a:t>for testing JavaScript </a:t>
            </a:r>
            <a:r>
              <a:rPr lang="en-US" sz="2800" dirty="0" smtClean="0"/>
              <a:t> code.</a:t>
            </a:r>
          </a:p>
          <a:p>
            <a:pPr fontAlgn="base">
              <a:buFont typeface="Wingdings" pitchFamily="2" charset="2"/>
              <a:buChar char="§"/>
            </a:pPr>
            <a:endParaRPr lang="en-US" sz="2800" dirty="0" smtClean="0"/>
          </a:p>
          <a:p>
            <a:pPr fontAlgn="base">
              <a:buFont typeface="Wingdings" pitchFamily="2" charset="2"/>
              <a:buChar char="§"/>
            </a:pPr>
            <a:r>
              <a:rPr lang="en-US" sz="2800" dirty="0" smtClean="0">
                <a:hlinkClick r:id="rId3" tooltip="Mocha - the fun, simple, flexible JavaScript test framework"/>
              </a:rPr>
              <a:t>Mocha</a:t>
            </a:r>
            <a:r>
              <a:rPr lang="en-US" sz="2800" dirty="0" smtClean="0"/>
              <a:t> - The fun, simple, flexible JavaScript </a:t>
            </a:r>
            <a:r>
              <a:rPr lang="en-US" sz="2800" dirty="0" smtClean="0"/>
              <a:t>test framework.</a:t>
            </a:r>
          </a:p>
          <a:p>
            <a:pPr fontAlgn="base">
              <a:buFont typeface="Wingdings" pitchFamily="2" charset="2"/>
              <a:buChar char="§"/>
            </a:pPr>
            <a:endParaRPr lang="en-US" sz="2800" dirty="0" smtClean="0"/>
          </a:p>
          <a:p>
            <a:pPr fontAlgn="base">
              <a:buFont typeface="Wingdings" pitchFamily="2" charset="2"/>
              <a:buChar char="§"/>
            </a:pPr>
            <a:r>
              <a:rPr lang="en-US" sz="2800" dirty="0" err="1" smtClean="0">
                <a:hlinkClick r:id="rId4" tooltip="QUnit: A JavaScript Unit Testing framework."/>
              </a:rPr>
              <a:t>Qunit</a:t>
            </a:r>
            <a:r>
              <a:rPr lang="en-US" sz="2800" dirty="0" smtClean="0"/>
              <a:t> - A </a:t>
            </a:r>
            <a:r>
              <a:rPr lang="en-US" sz="2800" dirty="0" smtClean="0"/>
              <a:t>JavaScript Unit Testing framework, used </a:t>
            </a:r>
            <a:r>
              <a:rPr lang="en-US" sz="2800" dirty="0" smtClean="0"/>
              <a:t>by </a:t>
            </a:r>
            <a:r>
              <a:rPr lang="en-US" sz="2800" dirty="0" err="1" smtClean="0"/>
              <a:t>jQuery</a:t>
            </a:r>
            <a:r>
              <a:rPr lang="en-US" sz="2800" dirty="0" smtClean="0"/>
              <a:t>.</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Controller</a:t>
            </a:r>
            <a:endParaRPr lang="en-US" dirty="0"/>
          </a:p>
        </p:txBody>
      </p:sp>
      <p:sp>
        <p:nvSpPr>
          <p:cNvPr id="3" name="Text Placeholder 2"/>
          <p:cNvSpPr>
            <a:spLocks noGrp="1"/>
          </p:cNvSpPr>
          <p:nvPr>
            <p:ph type="body" sz="quarter" idx="11"/>
          </p:nvPr>
        </p:nvSpPr>
        <p:spPr/>
        <p:txBody>
          <a:bodyPr/>
          <a:lstStyle/>
          <a:p>
            <a:r>
              <a:rPr lang="en-US" dirty="0" smtClean="0"/>
              <a:t>5</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Introduction</a:t>
            </a:r>
            <a:endParaRPr lang="en-US" dirty="0"/>
          </a:p>
        </p:txBody>
      </p:sp>
      <p:sp>
        <p:nvSpPr>
          <p:cNvPr id="4" name="Content Placeholder 3"/>
          <p:cNvSpPr>
            <a:spLocks noGrp="1"/>
          </p:cNvSpPr>
          <p:nvPr>
            <p:ph sz="quarter" idx="15"/>
          </p:nvPr>
        </p:nvSpPr>
        <p:spPr/>
        <p:txBody>
          <a:bodyPr/>
          <a:lstStyle/>
          <a:p>
            <a:r>
              <a:rPr lang="en-US" dirty="0" err="1" smtClean="0"/>
              <a:t>AngularJS</a:t>
            </a:r>
            <a:r>
              <a:rPr lang="en-US" dirty="0" smtClean="0"/>
              <a:t> application mainly relies on controllers to control the flow of data in the application. A controller is defined using </a:t>
            </a:r>
            <a:r>
              <a:rPr lang="en-US" dirty="0" err="1" smtClean="0"/>
              <a:t>ng</a:t>
            </a:r>
            <a:r>
              <a:rPr lang="en-US" dirty="0" smtClean="0"/>
              <a:t>-controller directive. A controller is a JavaScript object containing attributes/properties and functions. Each controller accepts $scope as a parameter which refers to the application/module that controller is to control.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How to use controller</a:t>
            </a:r>
            <a:endParaRPr lang="en-US" dirty="0"/>
          </a:p>
        </p:txBody>
      </p:sp>
      <p:sp>
        <p:nvSpPr>
          <p:cNvPr id="4" name="Content Placeholder 3"/>
          <p:cNvSpPr>
            <a:spLocks noGrp="1"/>
          </p:cNvSpPr>
          <p:nvPr>
            <p:ph sz="quarter" idx="15"/>
          </p:nvPr>
        </p:nvSpPr>
        <p:spPr/>
        <p:txBody>
          <a:bodyPr/>
          <a:lstStyle/>
          <a:p>
            <a:r>
              <a:rPr lang="en-US" dirty="0" smtClean="0"/>
              <a:t>Use controllers to:</a:t>
            </a:r>
          </a:p>
          <a:p>
            <a:pPr lvl="1"/>
            <a:r>
              <a:rPr lang="en-US" dirty="0" smtClean="0"/>
              <a:t>Set up the initial state of the $scope object.</a:t>
            </a:r>
          </a:p>
          <a:p>
            <a:pPr lvl="1"/>
            <a:r>
              <a:rPr lang="en-US" dirty="0" smtClean="0"/>
              <a:t>Add behavior to the $scope object.</a:t>
            </a:r>
          </a:p>
          <a:p>
            <a:r>
              <a:rPr lang="en-US" dirty="0" smtClean="0"/>
              <a:t>Do not use controllers to:</a:t>
            </a:r>
          </a:p>
          <a:p>
            <a:pPr lvl="1"/>
            <a:r>
              <a:rPr lang="en-US" dirty="0" smtClean="0"/>
              <a:t>Manipulate DOM — Controllers should contain only business logic. Putting any presentation logic into Controllers significantly affects its testability. Angular has </a:t>
            </a:r>
            <a:r>
              <a:rPr lang="en-US" dirty="0" err="1" smtClean="0"/>
              <a:t>databinding</a:t>
            </a:r>
            <a:r>
              <a:rPr lang="en-US" dirty="0" smtClean="0"/>
              <a:t> for most cases and directives to encapsulate manual DOM manipulation.</a:t>
            </a:r>
          </a:p>
          <a:p>
            <a:pPr lvl="1"/>
            <a:r>
              <a:rPr lang="en-US" dirty="0" smtClean="0"/>
              <a:t>Format input — Use angular form controls instead.</a:t>
            </a:r>
          </a:p>
          <a:p>
            <a:pPr lvl="1"/>
            <a:r>
              <a:rPr lang="en-US" dirty="0" smtClean="0"/>
              <a:t>Filter output — Use angular filters instead.</a:t>
            </a:r>
          </a:p>
          <a:p>
            <a:pPr lvl="1"/>
            <a:r>
              <a:rPr lang="en-US" dirty="0" smtClean="0"/>
              <a:t>Share code or state across controllers — Use angular services instead.</a:t>
            </a:r>
          </a:p>
          <a:p>
            <a:pPr lvl="1"/>
            <a:r>
              <a:rPr lang="en-US" dirty="0" smtClean="0"/>
              <a:t>Manage the life-cycle of other components (for example, to create service instances).</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Sample</a:t>
            </a:r>
            <a:endParaRPr lang="en-US" dirty="0"/>
          </a:p>
        </p:txBody>
      </p:sp>
      <p:sp>
        <p:nvSpPr>
          <p:cNvPr id="4" name="Content Placeholder 3"/>
          <p:cNvSpPr>
            <a:spLocks noGrp="1"/>
          </p:cNvSpPr>
          <p:nvPr>
            <p:ph sz="quarter" idx="15"/>
          </p:nvPr>
        </p:nvSpPr>
        <p:spPr/>
        <p:txBody>
          <a:bodyPr/>
          <a:lstStyle/>
          <a:p>
            <a:r>
              <a:rPr lang="en-US" dirty="0" smtClean="0"/>
              <a:t>Here we've declared a controller </a:t>
            </a:r>
            <a:r>
              <a:rPr lang="en-US" b="1" dirty="0" err="1" smtClean="0"/>
              <a:t>studentController</a:t>
            </a:r>
            <a:r>
              <a:rPr lang="en-US" dirty="0" smtClean="0"/>
              <a:t> using </a:t>
            </a:r>
            <a:r>
              <a:rPr lang="en-US" dirty="0" err="1" smtClean="0"/>
              <a:t>ng</a:t>
            </a:r>
            <a:r>
              <a:rPr lang="en-US" dirty="0" smtClean="0"/>
              <a:t>-controller directive. As a next step we'll define the </a:t>
            </a:r>
            <a:r>
              <a:rPr lang="en-US" dirty="0" err="1" smtClean="0"/>
              <a:t>studentController</a:t>
            </a:r>
            <a:r>
              <a:rPr lang="en-US" dirty="0" smtClean="0"/>
              <a:t> as follows.</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33400" y="2286000"/>
            <a:ext cx="5664610" cy="838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609600" y="3352800"/>
            <a:ext cx="4781550" cy="217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Sample</a:t>
            </a:r>
            <a:endParaRPr lang="en-US" dirty="0"/>
          </a:p>
        </p:txBody>
      </p:sp>
      <p:sp>
        <p:nvSpPr>
          <p:cNvPr id="4" name="Content Placeholder 3"/>
          <p:cNvSpPr>
            <a:spLocks noGrp="1"/>
          </p:cNvSpPr>
          <p:nvPr>
            <p:ph sz="quarter" idx="15"/>
          </p:nvPr>
        </p:nvSpPr>
        <p:spPr/>
        <p:txBody>
          <a:bodyPr/>
          <a:lstStyle/>
          <a:p>
            <a:r>
              <a:rPr lang="en-US" dirty="0" smtClean="0"/>
              <a:t>Now we can use </a:t>
            </a:r>
            <a:r>
              <a:rPr lang="en-US" dirty="0" err="1" smtClean="0"/>
              <a:t>studentController's</a:t>
            </a:r>
            <a:r>
              <a:rPr lang="en-US" dirty="0" smtClean="0"/>
              <a:t> student property using </a:t>
            </a:r>
            <a:r>
              <a:rPr lang="en-US" dirty="0" err="1" smtClean="0"/>
              <a:t>ng</a:t>
            </a:r>
            <a:r>
              <a:rPr lang="en-US" dirty="0" smtClean="0"/>
              <a:t>-model or using expressions as follows.</a:t>
            </a:r>
          </a:p>
        </p:txBody>
      </p:sp>
      <p:pic>
        <p:nvPicPr>
          <p:cNvPr id="131075" name="Picture 3"/>
          <p:cNvPicPr>
            <a:picLocks noChangeAspect="1" noChangeArrowheads="1"/>
          </p:cNvPicPr>
          <p:nvPr/>
        </p:nvPicPr>
        <p:blipFill>
          <a:blip r:embed="rId3" cstate="print"/>
          <a:srcRect/>
          <a:stretch>
            <a:fillRect/>
          </a:stretch>
        </p:blipFill>
        <p:spPr bwMode="auto">
          <a:xfrm>
            <a:off x="381000" y="2209800"/>
            <a:ext cx="8001000" cy="1371600"/>
          </a:xfrm>
          <a:prstGeom prst="rect">
            <a:avLst/>
          </a:prstGeom>
          <a:noFill/>
          <a:ln w="9525">
            <a:noFill/>
            <a:miter lim="800000"/>
            <a:headEnd/>
            <a:tailEnd/>
          </a:ln>
          <a:effectLst/>
        </p:spPr>
      </p:pic>
      <p:pic>
        <p:nvPicPr>
          <p:cNvPr id="131076" name="Picture 4"/>
          <p:cNvPicPr>
            <a:picLocks noChangeAspect="1" noChangeArrowheads="1"/>
          </p:cNvPicPr>
          <p:nvPr/>
        </p:nvPicPr>
        <p:blipFill>
          <a:blip r:embed="rId4" cstate="print"/>
          <a:srcRect/>
          <a:stretch>
            <a:fillRect/>
          </a:stretch>
        </p:blipFill>
        <p:spPr bwMode="auto">
          <a:xfrm>
            <a:off x="457200" y="3810000"/>
            <a:ext cx="4391025" cy="161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Scope</a:t>
            </a:r>
            <a:endParaRPr lang="en-US" dirty="0"/>
          </a:p>
        </p:txBody>
      </p:sp>
      <p:sp>
        <p:nvSpPr>
          <p:cNvPr id="3" name="Text Placeholder 2"/>
          <p:cNvSpPr>
            <a:spLocks noGrp="1"/>
          </p:cNvSpPr>
          <p:nvPr>
            <p:ph type="body" sz="quarter" idx="11"/>
          </p:nvPr>
        </p:nvSpPr>
        <p:spPr/>
        <p:txBody>
          <a:bodyPr/>
          <a:lstStyle/>
          <a:p>
            <a:r>
              <a:rPr lang="en-US" dirty="0" smtClean="0"/>
              <a:t>6</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altLang="zh-CN" dirty="0" smtClean="0">
                <a:ea typeface="隶书" charset="-122"/>
              </a:rPr>
              <a:t>What are scopes in </a:t>
            </a:r>
            <a:r>
              <a:rPr lang="en-US" altLang="zh-CN" dirty="0" err="1" smtClean="0">
                <a:ea typeface="隶书" charset="-122"/>
              </a:rPr>
              <a:t>AngularJS</a:t>
            </a:r>
            <a:endParaRPr lang="en-US" dirty="0"/>
          </a:p>
        </p:txBody>
      </p:sp>
      <p:sp>
        <p:nvSpPr>
          <p:cNvPr id="18" name="文本框 7"/>
          <p:cNvSpPr txBox="1">
            <a:spLocks noChangeArrowheads="1"/>
          </p:cNvSpPr>
          <p:nvPr/>
        </p:nvSpPr>
        <p:spPr bwMode="auto">
          <a:xfrm>
            <a:off x="762000" y="1600200"/>
            <a:ext cx="5340350" cy="2370138"/>
          </a:xfrm>
          <a:prstGeom prst="rect">
            <a:avLst/>
          </a:prstGeom>
          <a:noFill/>
          <a:ln w="9525">
            <a:noFill/>
            <a:miter lim="800000"/>
            <a:headEnd/>
            <a:tailEnd/>
          </a:ln>
        </p:spPr>
        <p:txBody>
          <a:bodyPr wrap="none">
            <a:spAutoFit/>
          </a:bodyPr>
          <a:lstStyle/>
          <a:p>
            <a:r>
              <a:rPr lang="en-US" altLang="zh-CN" sz="2600" dirty="0">
                <a:latin typeface="Calibri" pitchFamily="34" charset="0"/>
              </a:rPr>
              <a:t>The glue between controller and view</a:t>
            </a:r>
          </a:p>
          <a:p>
            <a:pPr>
              <a:buFont typeface="Arial" pitchFamily="34" charset="0"/>
              <a:buChar char="•"/>
            </a:pPr>
            <a:r>
              <a:rPr lang="en-US" altLang="zh-CN" sz="2600" dirty="0">
                <a:latin typeface="Calibri" pitchFamily="34" charset="0"/>
              </a:rPr>
              <a:t> Scope is an object</a:t>
            </a:r>
          </a:p>
          <a:p>
            <a:pPr>
              <a:buFont typeface="Arial" pitchFamily="34" charset="0"/>
              <a:buChar char="•"/>
            </a:pPr>
            <a:r>
              <a:rPr lang="en-US" altLang="zh-CN" sz="2600" dirty="0">
                <a:latin typeface="Calibri" pitchFamily="34" charset="0"/>
              </a:rPr>
              <a:t> Context for expressions</a:t>
            </a:r>
          </a:p>
          <a:p>
            <a:pPr>
              <a:buFont typeface="Arial" pitchFamily="34" charset="0"/>
              <a:buChar char="•"/>
            </a:pPr>
            <a:r>
              <a:rPr lang="en-US" altLang="zh-CN" sz="2600" dirty="0">
                <a:latin typeface="Calibri" pitchFamily="34" charset="0"/>
              </a:rPr>
              <a:t> Hierarchical structure</a:t>
            </a:r>
          </a:p>
          <a:p>
            <a:pPr>
              <a:buFont typeface="Arial" pitchFamily="34" charset="0"/>
              <a:buChar char="•"/>
            </a:pPr>
            <a:r>
              <a:rPr lang="en-US" altLang="zh-CN" sz="2600" dirty="0">
                <a:latin typeface="Calibri" pitchFamily="34" charset="0"/>
              </a:rPr>
              <a:t> Propagate event</a:t>
            </a:r>
          </a:p>
          <a:p>
            <a:endParaRPr kumimoji="1" lang="zh-CN" altLang="en-US" dirty="0"/>
          </a:p>
        </p:txBody>
      </p:sp>
      <p:sp>
        <p:nvSpPr>
          <p:cNvPr id="19" name="矩形 3"/>
          <p:cNvSpPr/>
          <p:nvPr/>
        </p:nvSpPr>
        <p:spPr>
          <a:xfrm>
            <a:off x="1066800" y="4495800"/>
            <a:ext cx="2362200" cy="1295400"/>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View</a:t>
            </a:r>
            <a:endParaRPr lang="zh-CN" altLang="en-US">
              <a:solidFill>
                <a:srgbClr val="FFFFFF"/>
              </a:solidFill>
            </a:endParaRPr>
          </a:p>
        </p:txBody>
      </p:sp>
      <p:sp>
        <p:nvSpPr>
          <p:cNvPr id="20" name="矩形 4"/>
          <p:cNvSpPr/>
          <p:nvPr/>
        </p:nvSpPr>
        <p:spPr>
          <a:xfrm>
            <a:off x="5334000" y="4495800"/>
            <a:ext cx="2362200" cy="129540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Controller</a:t>
            </a:r>
            <a:endParaRPr lang="zh-CN" altLang="en-US">
              <a:solidFill>
                <a:srgbClr val="FFFFFF"/>
              </a:solidFill>
            </a:endParaRPr>
          </a:p>
        </p:txBody>
      </p:sp>
      <p:sp>
        <p:nvSpPr>
          <p:cNvPr id="21" name="左右箭头 5"/>
          <p:cNvSpPr/>
          <p:nvPr/>
        </p:nvSpPr>
        <p:spPr>
          <a:xfrm>
            <a:off x="2819400" y="4724400"/>
            <a:ext cx="3048000" cy="876300"/>
          </a:xfrm>
          <a:prstGeom prst="lef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$scope</a:t>
            </a: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altLang="zh-CN" dirty="0" smtClean="0">
                <a:ea typeface="隶书" charset="-122"/>
              </a:rPr>
              <a:t>What are scopes in </a:t>
            </a:r>
            <a:r>
              <a:rPr lang="en-US" altLang="zh-CN" dirty="0" err="1" smtClean="0">
                <a:ea typeface="隶书" charset="-122"/>
              </a:rPr>
              <a:t>AngularJS</a:t>
            </a:r>
            <a:endParaRPr lang="en-US" dirty="0"/>
          </a:p>
        </p:txBody>
      </p:sp>
      <p:sp>
        <p:nvSpPr>
          <p:cNvPr id="18" name="文本框 7"/>
          <p:cNvSpPr txBox="1">
            <a:spLocks noChangeArrowheads="1"/>
          </p:cNvSpPr>
          <p:nvPr/>
        </p:nvSpPr>
        <p:spPr bwMode="auto">
          <a:xfrm>
            <a:off x="762000" y="1600200"/>
            <a:ext cx="5340350" cy="2370138"/>
          </a:xfrm>
          <a:prstGeom prst="rect">
            <a:avLst/>
          </a:prstGeom>
          <a:noFill/>
          <a:ln w="9525">
            <a:noFill/>
            <a:miter lim="800000"/>
            <a:headEnd/>
            <a:tailEnd/>
          </a:ln>
        </p:spPr>
        <p:txBody>
          <a:bodyPr wrap="none">
            <a:spAutoFit/>
          </a:bodyPr>
          <a:lstStyle/>
          <a:p>
            <a:r>
              <a:rPr lang="en-US" altLang="zh-CN" sz="2600" dirty="0">
                <a:latin typeface="Calibri" pitchFamily="34" charset="0"/>
              </a:rPr>
              <a:t>The glue between controller and view</a:t>
            </a:r>
          </a:p>
          <a:p>
            <a:pPr>
              <a:buFont typeface="Arial" pitchFamily="34" charset="0"/>
              <a:buChar char="•"/>
            </a:pPr>
            <a:r>
              <a:rPr lang="en-US" altLang="zh-CN" sz="2600" dirty="0">
                <a:latin typeface="Calibri" pitchFamily="34" charset="0"/>
              </a:rPr>
              <a:t> Scope is an object</a:t>
            </a:r>
          </a:p>
          <a:p>
            <a:pPr>
              <a:buFont typeface="Arial" pitchFamily="34" charset="0"/>
              <a:buChar char="•"/>
            </a:pPr>
            <a:r>
              <a:rPr lang="en-US" altLang="zh-CN" sz="2600" dirty="0">
                <a:latin typeface="Calibri" pitchFamily="34" charset="0"/>
              </a:rPr>
              <a:t> Context for expressions</a:t>
            </a:r>
          </a:p>
          <a:p>
            <a:pPr>
              <a:buFont typeface="Arial" pitchFamily="34" charset="0"/>
              <a:buChar char="•"/>
            </a:pPr>
            <a:r>
              <a:rPr lang="en-US" altLang="zh-CN" sz="2600" dirty="0">
                <a:latin typeface="Calibri" pitchFamily="34" charset="0"/>
              </a:rPr>
              <a:t> Hierarchical structure</a:t>
            </a:r>
          </a:p>
          <a:p>
            <a:pPr>
              <a:buFont typeface="Arial" pitchFamily="34" charset="0"/>
              <a:buChar char="•"/>
            </a:pPr>
            <a:r>
              <a:rPr lang="en-US" altLang="zh-CN" sz="2600" dirty="0">
                <a:latin typeface="Calibri" pitchFamily="34" charset="0"/>
              </a:rPr>
              <a:t> Propagate event</a:t>
            </a:r>
          </a:p>
          <a:p>
            <a:endParaRPr kumimoji="1" lang="zh-CN" altLang="en-US" dirty="0"/>
          </a:p>
        </p:txBody>
      </p:sp>
      <p:sp>
        <p:nvSpPr>
          <p:cNvPr id="19" name="矩形 3"/>
          <p:cNvSpPr/>
          <p:nvPr/>
        </p:nvSpPr>
        <p:spPr>
          <a:xfrm>
            <a:off x="1066800" y="4495800"/>
            <a:ext cx="2362200" cy="1295400"/>
          </a:xfrm>
          <a:prstGeom prst="rect">
            <a:avLst/>
          </a:prstGeom>
          <a:solidFill>
            <a:schemeClr val="accent1">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View</a:t>
            </a:r>
            <a:endParaRPr lang="zh-CN" altLang="en-US">
              <a:solidFill>
                <a:srgbClr val="FFFFFF"/>
              </a:solidFill>
            </a:endParaRPr>
          </a:p>
        </p:txBody>
      </p:sp>
      <p:sp>
        <p:nvSpPr>
          <p:cNvPr id="20" name="矩形 4"/>
          <p:cNvSpPr/>
          <p:nvPr/>
        </p:nvSpPr>
        <p:spPr>
          <a:xfrm>
            <a:off x="5334000" y="4495800"/>
            <a:ext cx="2362200" cy="129540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Controller</a:t>
            </a:r>
            <a:endParaRPr lang="zh-CN" altLang="en-US">
              <a:solidFill>
                <a:srgbClr val="FFFFFF"/>
              </a:solidFill>
            </a:endParaRPr>
          </a:p>
        </p:txBody>
      </p:sp>
      <p:sp>
        <p:nvSpPr>
          <p:cNvPr id="21" name="左右箭头 5"/>
          <p:cNvSpPr/>
          <p:nvPr/>
        </p:nvSpPr>
        <p:spPr>
          <a:xfrm>
            <a:off x="2819400" y="4724400"/>
            <a:ext cx="3048000" cy="876300"/>
          </a:xfrm>
          <a:prstGeom prst="lef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rgbClr val="FFFFFF"/>
                </a:solidFill>
              </a:rPr>
              <a:t>$scope</a:t>
            </a: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dirty="0" smtClean="0"/>
              <a:t>What is AngularJS</a:t>
            </a:r>
            <a:endParaRPr lang="en-US" dirty="0"/>
          </a:p>
        </p:txBody>
      </p:sp>
      <p:pic>
        <p:nvPicPr>
          <p:cNvPr id="5" name="Content Placeholder 4" descr="1.png"/>
          <p:cNvPicPr>
            <a:picLocks noGrp="1" noChangeAspect="1"/>
          </p:cNvPicPr>
          <p:nvPr>
            <p:ph sz="quarter" idx="15"/>
          </p:nvPr>
        </p:nvPicPr>
        <p:blipFill>
          <a:blip r:embed="rId2" cstate="print"/>
          <a:stretch>
            <a:fillRect/>
          </a:stretch>
        </p:blipFill>
        <p:spPr>
          <a:xfrm>
            <a:off x="228600" y="1567695"/>
            <a:ext cx="8686800" cy="454176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Sample</a:t>
            </a:r>
            <a:endParaRPr lang="en-US" dirty="0"/>
          </a:p>
        </p:txBody>
      </p:sp>
      <p:sp>
        <p:nvSpPr>
          <p:cNvPr id="4" name="Content Placeholder 3"/>
          <p:cNvSpPr>
            <a:spLocks noGrp="1"/>
          </p:cNvSpPr>
          <p:nvPr>
            <p:ph sz="quarter" idx="15"/>
          </p:nvPr>
        </p:nvSpPr>
        <p:spPr/>
        <p:txBody>
          <a:bodyPr/>
          <a:lstStyle/>
          <a:p>
            <a:endParaRPr lang="en-US" dirty="0"/>
          </a:p>
        </p:txBody>
      </p:sp>
      <p:pic>
        <p:nvPicPr>
          <p:cNvPr id="5" name="图片 11" descr="4BFDBCC7-CE34-41BA-AFF2-A5683028A911.png"/>
          <p:cNvPicPr>
            <a:picLocks noChangeAspect="1"/>
          </p:cNvPicPr>
          <p:nvPr/>
        </p:nvPicPr>
        <p:blipFill>
          <a:blip r:embed="rId3" cstate="print"/>
          <a:srcRect/>
          <a:stretch>
            <a:fillRect/>
          </a:stretch>
        </p:blipFill>
        <p:spPr bwMode="auto">
          <a:xfrm>
            <a:off x="533400" y="1219200"/>
            <a:ext cx="7239000" cy="1828800"/>
          </a:xfrm>
          <a:prstGeom prst="rect">
            <a:avLst/>
          </a:prstGeom>
          <a:noFill/>
          <a:ln w="9525">
            <a:noFill/>
            <a:miter lim="800000"/>
            <a:headEnd/>
            <a:tailEnd/>
          </a:ln>
        </p:spPr>
      </p:pic>
      <p:sp>
        <p:nvSpPr>
          <p:cNvPr id="6" name="Rectangle 21"/>
          <p:cNvSpPr/>
          <p:nvPr/>
        </p:nvSpPr>
        <p:spPr>
          <a:xfrm>
            <a:off x="6324600" y="1676400"/>
            <a:ext cx="9144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 name="Rectangle 21"/>
          <p:cNvSpPr/>
          <p:nvPr/>
        </p:nvSpPr>
        <p:spPr>
          <a:xfrm>
            <a:off x="1536700" y="1905000"/>
            <a:ext cx="18288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 name="Rectangle 21"/>
          <p:cNvSpPr/>
          <p:nvPr/>
        </p:nvSpPr>
        <p:spPr>
          <a:xfrm flipV="1">
            <a:off x="1524000" y="2325688"/>
            <a:ext cx="3124200" cy="365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9" name="图片 12"/>
          <p:cNvPicPr>
            <a:picLocks noChangeAspect="1"/>
          </p:cNvPicPr>
          <p:nvPr/>
        </p:nvPicPr>
        <p:blipFill>
          <a:blip r:embed="rId4" cstate="print"/>
          <a:srcRect/>
          <a:stretch>
            <a:fillRect/>
          </a:stretch>
        </p:blipFill>
        <p:spPr bwMode="auto">
          <a:xfrm>
            <a:off x="838200" y="3505200"/>
            <a:ext cx="6629400" cy="1371600"/>
          </a:xfrm>
          <a:prstGeom prst="rect">
            <a:avLst/>
          </a:prstGeom>
          <a:noFill/>
          <a:ln w="9525">
            <a:noFill/>
            <a:miter lim="800000"/>
            <a:headEnd/>
            <a:tailEnd/>
          </a:ln>
        </p:spPr>
      </p:pic>
      <p:pic>
        <p:nvPicPr>
          <p:cNvPr id="10" name="图片 20">
            <a:hlinkHover r:id="" action="ppaction://noaction" highlightClick="1"/>
          </p:cNvPr>
          <p:cNvPicPr>
            <a:picLocks noChangeAspect="1"/>
          </p:cNvPicPr>
          <p:nvPr/>
        </p:nvPicPr>
        <p:blipFill>
          <a:blip r:embed="rId5" cstate="print"/>
          <a:srcRect/>
          <a:stretch>
            <a:fillRect/>
          </a:stretch>
        </p:blipFill>
        <p:spPr bwMode="auto">
          <a:xfrm>
            <a:off x="2895600" y="4572000"/>
            <a:ext cx="5016500" cy="1155700"/>
          </a:xfrm>
          <a:prstGeom prst="rect">
            <a:avLst/>
          </a:prstGeom>
          <a:noFill/>
          <a:ln w="9525">
            <a:noFill/>
            <a:miter lim="800000"/>
            <a:headEnd/>
            <a:tailEnd/>
          </a:ln>
        </p:spPr>
      </p:pic>
      <p:sp>
        <p:nvSpPr>
          <p:cNvPr id="11" name="Rectangle 21"/>
          <p:cNvSpPr/>
          <p:nvPr/>
        </p:nvSpPr>
        <p:spPr>
          <a:xfrm>
            <a:off x="4267200" y="4943475"/>
            <a:ext cx="4572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12" name="曲线连接符 29"/>
          <p:cNvCxnSpPr>
            <a:cxnSpLocks noChangeShapeType="1"/>
          </p:cNvCxnSpPr>
          <p:nvPr/>
        </p:nvCxnSpPr>
        <p:spPr bwMode="auto">
          <a:xfrm rot="10800000" flipV="1">
            <a:off x="4419600" y="4953000"/>
            <a:ext cx="1600200" cy="304800"/>
          </a:xfrm>
          <a:prstGeom prst="curvedConnector3">
            <a:avLst>
              <a:gd name="adj1" fmla="val 50000"/>
            </a:avLst>
          </a:prstGeom>
          <a:noFill/>
          <a:ln w="38100">
            <a:solidFill>
              <a:srgbClr val="7CCA62"/>
            </a:solidFill>
            <a:round/>
            <a:headEnd/>
            <a:tailEnd type="arrow" w="med" len="med"/>
          </a:ln>
          <a:effectLst>
            <a:outerShdw dist="38100" dir="5400000" algn="ctr" rotWithShape="0">
              <a:srgbClr val="24421A">
                <a:alpha val="48000"/>
              </a:srgbClr>
            </a:outerShdw>
          </a:effectLst>
        </p:spPr>
      </p:cxnSp>
      <p:sp>
        <p:nvSpPr>
          <p:cNvPr id="13" name="Rectangle 21"/>
          <p:cNvSpPr/>
          <p:nvPr/>
        </p:nvSpPr>
        <p:spPr>
          <a:xfrm>
            <a:off x="4953000" y="3962400"/>
            <a:ext cx="22860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ectangle 21"/>
          <p:cNvSpPr/>
          <p:nvPr/>
        </p:nvSpPr>
        <p:spPr>
          <a:xfrm>
            <a:off x="3505200" y="4191000"/>
            <a:ext cx="1219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endParaRPr lang="en-US" dirty="0"/>
          </a:p>
        </p:txBody>
      </p:sp>
      <p:pic>
        <p:nvPicPr>
          <p:cNvPr id="15" name="图片 5"/>
          <p:cNvPicPr>
            <a:picLocks noChangeAspect="1"/>
          </p:cNvPicPr>
          <p:nvPr/>
        </p:nvPicPr>
        <p:blipFill>
          <a:blip r:embed="rId3" cstate="print"/>
          <a:srcRect/>
          <a:stretch>
            <a:fillRect/>
          </a:stretch>
        </p:blipFill>
        <p:spPr bwMode="auto">
          <a:xfrm>
            <a:off x="533400" y="1219200"/>
            <a:ext cx="7696200" cy="1828800"/>
          </a:xfrm>
          <a:prstGeom prst="rect">
            <a:avLst/>
          </a:prstGeom>
          <a:noFill/>
          <a:ln w="9525">
            <a:noFill/>
            <a:miter lim="800000"/>
            <a:headEnd/>
            <a:tailEnd/>
          </a:ln>
        </p:spPr>
      </p:pic>
      <p:sp>
        <p:nvSpPr>
          <p:cNvPr id="16" name="Rectangle 21"/>
          <p:cNvSpPr/>
          <p:nvPr/>
        </p:nvSpPr>
        <p:spPr>
          <a:xfrm>
            <a:off x="1066800" y="1639888"/>
            <a:ext cx="3352800" cy="365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Rectangle 21"/>
          <p:cNvSpPr/>
          <p:nvPr/>
        </p:nvSpPr>
        <p:spPr>
          <a:xfrm>
            <a:off x="1066800" y="2514600"/>
            <a:ext cx="3200400" cy="3651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18" name="图片 10"/>
          <p:cNvPicPr>
            <a:picLocks noChangeAspect="1"/>
          </p:cNvPicPr>
          <p:nvPr/>
        </p:nvPicPr>
        <p:blipFill>
          <a:blip r:embed="rId4" cstate="print"/>
          <a:srcRect/>
          <a:stretch>
            <a:fillRect/>
          </a:stretch>
        </p:blipFill>
        <p:spPr bwMode="auto">
          <a:xfrm>
            <a:off x="914400" y="3124200"/>
            <a:ext cx="7086600" cy="2590800"/>
          </a:xfrm>
          <a:prstGeom prst="rect">
            <a:avLst/>
          </a:prstGeom>
          <a:noFill/>
          <a:ln w="9525">
            <a:noFill/>
            <a:miter lim="800000"/>
            <a:headEnd/>
            <a:tailEnd/>
          </a:ln>
        </p:spPr>
      </p:pic>
      <p:sp>
        <p:nvSpPr>
          <p:cNvPr id="19" name="左大括号 11"/>
          <p:cNvSpPr>
            <a:spLocks/>
          </p:cNvSpPr>
          <p:nvPr/>
        </p:nvSpPr>
        <p:spPr bwMode="auto">
          <a:xfrm>
            <a:off x="609600" y="3429000"/>
            <a:ext cx="228600" cy="20574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0" name="左大括号 12"/>
          <p:cNvSpPr>
            <a:spLocks/>
          </p:cNvSpPr>
          <p:nvPr/>
        </p:nvSpPr>
        <p:spPr bwMode="auto">
          <a:xfrm>
            <a:off x="1295400" y="4419600"/>
            <a:ext cx="228600" cy="762000"/>
          </a:xfrm>
          <a:prstGeom prst="leftBrace">
            <a:avLst>
              <a:gd name="adj1" fmla="val 8333"/>
              <a:gd name="adj2" fmla="val 50000"/>
            </a:avLst>
          </a:prstGeom>
          <a:noFill/>
          <a:ln w="25400">
            <a:solidFill>
              <a:schemeClr val="accent1"/>
            </a:solidFill>
            <a:round/>
            <a:headEnd/>
            <a:tailEnd/>
          </a:ln>
          <a:effectLst>
            <a:outerShdw dist="38100" dir="5400000" algn="ctr" rotWithShape="0">
              <a:srgbClr val="002041">
                <a:alpha val="48000"/>
              </a:srgbClr>
            </a:outerShdw>
          </a:effectLst>
        </p:spPr>
        <p:txBody>
          <a:bodyPr anchor="ctr"/>
          <a:lstStyle/>
          <a:p>
            <a:pPr algn="ctr">
              <a:defRPr/>
            </a:pPr>
            <a:endParaRPr kumimoji="1" lang="zh-CN" altLang="en-US">
              <a:latin typeface="+mn-lt"/>
              <a:ea typeface="+mn-ea"/>
            </a:endParaRPr>
          </a:p>
        </p:txBody>
      </p:sp>
      <p:sp>
        <p:nvSpPr>
          <p:cNvPr id="21" name="Rectangle 21"/>
          <p:cNvSpPr/>
          <p:nvPr/>
        </p:nvSpPr>
        <p:spPr>
          <a:xfrm>
            <a:off x="4419600" y="4105275"/>
            <a:ext cx="28194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2" name="Rectangle 21"/>
          <p:cNvSpPr/>
          <p:nvPr/>
        </p:nvSpPr>
        <p:spPr>
          <a:xfrm>
            <a:off x="4876800" y="5095875"/>
            <a:ext cx="2743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a:p>
        </p:txBody>
      </p:sp>
      <p:pic>
        <p:nvPicPr>
          <p:cNvPr id="13" name="图片 4"/>
          <p:cNvPicPr>
            <a:picLocks noChangeAspect="1"/>
          </p:cNvPicPr>
          <p:nvPr/>
        </p:nvPicPr>
        <p:blipFill>
          <a:blip r:embed="rId3" cstate="print"/>
          <a:srcRect/>
          <a:stretch>
            <a:fillRect/>
          </a:stretch>
        </p:blipFill>
        <p:spPr bwMode="auto">
          <a:xfrm>
            <a:off x="2209800" y="3124200"/>
            <a:ext cx="4800600" cy="11568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a:p>
        </p:txBody>
      </p:sp>
      <p:sp>
        <p:nvSpPr>
          <p:cNvPr id="4" name="Content Placeholder 3"/>
          <p:cNvSpPr>
            <a:spLocks noGrp="1"/>
          </p:cNvSpPr>
          <p:nvPr>
            <p:ph sz="quarter" idx="15"/>
          </p:nvPr>
        </p:nvSpPr>
        <p:spPr/>
        <p:txBody>
          <a:bodyPr/>
          <a:lstStyle/>
          <a:p>
            <a:r>
              <a:rPr lang="en-US" b="1" dirty="0" smtClean="0"/>
              <a:t>Inheritance with the prototype chain</a:t>
            </a:r>
          </a:p>
          <a:p>
            <a:pPr>
              <a:buNone/>
            </a:pPr>
            <a:endParaRPr lang="en-US" dirty="0"/>
          </a:p>
        </p:txBody>
      </p:sp>
      <p:pic>
        <p:nvPicPr>
          <p:cNvPr id="5" name="图片 2"/>
          <p:cNvPicPr>
            <a:picLocks noChangeAspect="1"/>
          </p:cNvPicPr>
          <p:nvPr/>
        </p:nvPicPr>
        <p:blipFill>
          <a:blip r:embed="rId3" cstate="print"/>
          <a:srcRect/>
          <a:stretch>
            <a:fillRect/>
          </a:stretch>
        </p:blipFill>
        <p:spPr bwMode="auto">
          <a:xfrm>
            <a:off x="609600" y="1828800"/>
            <a:ext cx="4572000" cy="4294188"/>
          </a:xfrm>
          <a:prstGeom prst="rect">
            <a:avLst/>
          </a:prstGeom>
          <a:noFill/>
          <a:ln w="9525">
            <a:noFill/>
            <a:miter lim="800000"/>
            <a:headEnd/>
            <a:tailEnd/>
          </a:ln>
        </p:spPr>
      </p:pic>
      <p:sp>
        <p:nvSpPr>
          <p:cNvPr id="6" name="Rectangle 21"/>
          <p:cNvSpPr/>
          <p:nvPr/>
        </p:nvSpPr>
        <p:spPr>
          <a:xfrm>
            <a:off x="685800" y="3267075"/>
            <a:ext cx="41910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What</a:t>
            </a:r>
            <a:r>
              <a:rPr kumimoji="1" lang="zh-CN" altLang="en-US" dirty="0" smtClean="0"/>
              <a:t> </a:t>
            </a:r>
            <a:r>
              <a:rPr kumimoji="1" lang="en-US" altLang="zh-CN" dirty="0" smtClean="0"/>
              <a:t>“new” do?</a:t>
            </a:r>
          </a:p>
          <a:p>
            <a:pPr marL="228600" lvl="1" indent="-228600">
              <a:buFont typeface="Arial" pitchFamily="34" charset="0"/>
              <a:buChar char="•"/>
            </a:pPr>
            <a:endParaRPr kumimoji="1" lang="en-US" altLang="zh-CN" dirty="0" smtClean="0"/>
          </a:p>
          <a:p>
            <a:pPr marL="228600" lvl="1" indent="-228600">
              <a:buFont typeface="Arial" pitchFamily="34" charset="0"/>
              <a:buChar char="•"/>
            </a:pPr>
            <a:endParaRPr kumimoji="1" lang="en-US" altLang="zh-CN" dirty="0" smtClean="0"/>
          </a:p>
          <a:p>
            <a:pPr marL="514350" lvl="2">
              <a:buFont typeface="Arial" pitchFamily="34" charset="0"/>
              <a:buChar char="•"/>
            </a:pPr>
            <a:r>
              <a:rPr kumimoji="1" lang="en-US" altLang="zh-CN" dirty="0" smtClean="0"/>
              <a:t>Create the instance of the “class”(with constructor)</a:t>
            </a:r>
          </a:p>
          <a:p>
            <a:pPr marL="857250" lvl="3">
              <a:buFont typeface="Arial" pitchFamily="34" charset="0"/>
              <a:buChar char="•"/>
            </a:pPr>
            <a:r>
              <a:rPr kumimoji="1" lang="en-US" altLang="zh-CN" dirty="0" smtClean="0"/>
              <a:t>It is an empty object with its </a:t>
            </a:r>
            <a:r>
              <a:rPr kumimoji="1" lang="en-US" altLang="zh-CN" dirty="0" smtClean="0">
                <a:solidFill>
                  <a:srgbClr val="800080"/>
                </a:solidFill>
              </a:rPr>
              <a:t>__proto__</a:t>
            </a:r>
            <a:r>
              <a:rPr kumimoji="1" lang="en-US" altLang="zh-CN" dirty="0" smtClean="0"/>
              <a:t> property set to </a:t>
            </a:r>
            <a:r>
              <a:rPr kumimoji="1" lang="en-US" altLang="zh-CN" dirty="0" err="1" smtClean="0">
                <a:solidFill>
                  <a:srgbClr val="800080"/>
                </a:solidFill>
                <a:latin typeface="Consolas" pitchFamily="49" charset="0"/>
                <a:cs typeface="Consolas" pitchFamily="49" charset="0"/>
              </a:rPr>
              <a:t>CAT.prototype</a:t>
            </a:r>
            <a:r>
              <a:rPr kumimoji="1" lang="en-US" altLang="zh-CN" sz="1800" dirty="0" smtClean="0"/>
              <a:t>.</a:t>
            </a:r>
          </a:p>
          <a:p>
            <a:pPr marL="857250" lvl="3">
              <a:buFont typeface="Arial" pitchFamily="34" charset="0"/>
              <a:buChar char="•"/>
            </a:pPr>
            <a:r>
              <a:rPr kumimoji="1" lang="en-US" altLang="zh-CN" dirty="0" smtClean="0">
                <a:solidFill>
                  <a:srgbClr val="800080"/>
                </a:solidFill>
              </a:rPr>
              <a:t>prototype </a:t>
            </a:r>
            <a:r>
              <a:rPr kumimoji="1" lang="en-US" altLang="zh-CN" dirty="0" smtClean="0"/>
              <a:t> (belongs to constructor)</a:t>
            </a:r>
          </a:p>
          <a:p>
            <a:pPr marL="857250" lvl="3">
              <a:buFont typeface="Arial" pitchFamily="34" charset="0"/>
              <a:buChar char="•"/>
            </a:pPr>
            <a:r>
              <a:rPr lang="en-US" altLang="zh-CN" dirty="0" smtClean="0"/>
              <a:t>[[Prototype]] </a:t>
            </a:r>
            <a:r>
              <a:rPr lang="en-US" altLang="zh-CN" dirty="0" smtClean="0">
                <a:sym typeface="Wingdings" pitchFamily="2" charset="2"/>
              </a:rPr>
              <a:t>  </a:t>
            </a:r>
            <a:r>
              <a:rPr lang="en-US" altLang="zh-CN" dirty="0" smtClean="0">
                <a:solidFill>
                  <a:srgbClr val="800080"/>
                </a:solidFill>
                <a:sym typeface="Wingdings" pitchFamily="2" charset="2"/>
              </a:rPr>
              <a:t>__proto__   (belongs to instance object)</a:t>
            </a:r>
            <a:endParaRPr kumimoji="1" lang="en-US" altLang="zh-CN" dirty="0" smtClean="0"/>
          </a:p>
          <a:p>
            <a:pPr marL="514350" lvl="2">
              <a:buFont typeface="Arial" pitchFamily="34" charset="0"/>
              <a:buChar char="•"/>
            </a:pPr>
            <a:r>
              <a:rPr kumimoji="1" lang="en-US" altLang="zh-CN" dirty="0" smtClean="0"/>
              <a:t>Initialize the instance.</a:t>
            </a:r>
          </a:p>
          <a:p>
            <a:pPr marL="514350" lvl="2">
              <a:buFont typeface="Arial" pitchFamily="34" charset="0"/>
              <a:buChar char="•"/>
            </a:pPr>
            <a:r>
              <a:rPr kumimoji="1" lang="en-US" altLang="zh-CN" dirty="0" smtClean="0"/>
              <a:t>Return the instance.</a:t>
            </a:r>
          </a:p>
          <a:p>
            <a:pPr marL="514350" lvl="2">
              <a:buNone/>
            </a:pPr>
            <a:endParaRPr kumimoji="1" lang="en-US" altLang="zh-CN" dirty="0" smtClean="0"/>
          </a:p>
          <a:p>
            <a:endParaRPr lang="en-US" dirty="0"/>
          </a:p>
        </p:txBody>
      </p:sp>
      <p:pic>
        <p:nvPicPr>
          <p:cNvPr id="5" name="图片 1"/>
          <p:cNvPicPr>
            <a:picLocks noChangeAspect="1"/>
          </p:cNvPicPr>
          <p:nvPr/>
        </p:nvPicPr>
        <p:blipFill>
          <a:blip r:embed="rId3" cstate="print"/>
          <a:srcRect/>
          <a:stretch>
            <a:fillRect/>
          </a:stretch>
        </p:blipFill>
        <p:spPr bwMode="auto">
          <a:xfrm>
            <a:off x="381000" y="1676400"/>
            <a:ext cx="4419600"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What</a:t>
            </a:r>
            <a:r>
              <a:rPr kumimoji="1" lang="zh-CN" altLang="en-US" dirty="0" smtClean="0"/>
              <a:t> </a:t>
            </a:r>
            <a:r>
              <a:rPr kumimoji="1" lang="en-US" altLang="zh-CN" dirty="0" smtClean="0"/>
              <a:t>“new” do?</a:t>
            </a:r>
          </a:p>
          <a:p>
            <a:pPr marL="228600" lvl="1" indent="-228600">
              <a:buFont typeface="Arial" pitchFamily="34" charset="0"/>
              <a:buChar char="•"/>
            </a:pPr>
            <a:endParaRPr kumimoji="1" lang="en-US" altLang="zh-CN" dirty="0" smtClean="0"/>
          </a:p>
          <a:p>
            <a:pPr marL="514350" lvl="2">
              <a:buNone/>
            </a:pPr>
            <a:endParaRPr kumimoji="1" lang="en-US" altLang="zh-CN" dirty="0" smtClean="0"/>
          </a:p>
          <a:p>
            <a:endParaRPr lang="en-US" dirty="0"/>
          </a:p>
        </p:txBody>
      </p:sp>
      <p:pic>
        <p:nvPicPr>
          <p:cNvPr id="6" name="图片 2"/>
          <p:cNvPicPr>
            <a:picLocks noChangeAspect="1"/>
          </p:cNvPicPr>
          <p:nvPr/>
        </p:nvPicPr>
        <p:blipFill>
          <a:blip r:embed="rId3" cstate="print"/>
          <a:srcRect/>
          <a:stretch>
            <a:fillRect/>
          </a:stretch>
        </p:blipFill>
        <p:spPr bwMode="auto">
          <a:xfrm>
            <a:off x="533400" y="1981200"/>
            <a:ext cx="5867400" cy="1781175"/>
          </a:xfrm>
          <a:prstGeom prst="rect">
            <a:avLst/>
          </a:prstGeom>
          <a:noFill/>
          <a:ln w="9525">
            <a:noFill/>
            <a:miter lim="800000"/>
            <a:headEnd/>
            <a:tailEnd/>
          </a:ln>
        </p:spPr>
      </p:pic>
      <p:pic>
        <p:nvPicPr>
          <p:cNvPr id="7" name="图片 5"/>
          <p:cNvPicPr>
            <a:picLocks noChangeAspect="1"/>
          </p:cNvPicPr>
          <p:nvPr/>
        </p:nvPicPr>
        <p:blipFill>
          <a:blip r:embed="rId4" cstate="print"/>
          <a:srcRect/>
          <a:stretch>
            <a:fillRect/>
          </a:stretch>
        </p:blipFill>
        <p:spPr bwMode="auto">
          <a:xfrm>
            <a:off x="533400" y="4038600"/>
            <a:ext cx="3886200" cy="105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How to get “species” in </a:t>
            </a:r>
            <a:r>
              <a:rPr kumimoji="1" lang="en-US" altLang="zh-CN" dirty="0" err="1" smtClean="0"/>
              <a:t>catA</a:t>
            </a:r>
            <a:r>
              <a:rPr kumimoji="1" lang="en-US" altLang="zh-CN" dirty="0" smtClean="0"/>
              <a:t>/B ? </a:t>
            </a:r>
          </a:p>
          <a:p>
            <a:pPr marL="514350" lvl="2">
              <a:buFont typeface="Arial" pitchFamily="34" charset="0"/>
              <a:buChar char="•"/>
            </a:pPr>
            <a:r>
              <a:rPr kumimoji="1" lang="en-US" altLang="zh-CN" dirty="0" smtClean="0"/>
              <a:t>When accessing the properties of an object, JavaScript will traverse the </a:t>
            </a:r>
            <a:r>
              <a:rPr kumimoji="1" lang="en-US" altLang="zh-CN" dirty="0" smtClean="0">
                <a:solidFill>
                  <a:srgbClr val="800080"/>
                </a:solidFill>
              </a:rPr>
              <a:t>prototype chain </a:t>
            </a:r>
            <a:r>
              <a:rPr kumimoji="1" lang="en-US" altLang="zh-CN" dirty="0" smtClean="0"/>
              <a:t>upwards until it finds a property with the requested name. </a:t>
            </a:r>
          </a:p>
          <a:p>
            <a:pPr marL="514350" lvl="2">
              <a:buFont typeface="Arial" pitchFamily="34" charset="0"/>
              <a:buChar char="•"/>
            </a:pPr>
            <a:endParaRPr kumimoji="1" lang="en-US" altLang="zh-CN" dirty="0" smtClean="0"/>
          </a:p>
          <a:p>
            <a:pPr marL="514350" lvl="2">
              <a:buNone/>
            </a:pPr>
            <a:endParaRPr kumimoji="1" lang="en-US" altLang="zh-CN" dirty="0" smtClean="0"/>
          </a:p>
          <a:p>
            <a:endParaRPr lang="en-US" dirty="0"/>
          </a:p>
        </p:txBody>
      </p:sp>
      <p:pic>
        <p:nvPicPr>
          <p:cNvPr id="8" name="图片 4"/>
          <p:cNvPicPr>
            <a:picLocks noChangeAspect="1"/>
          </p:cNvPicPr>
          <p:nvPr/>
        </p:nvPicPr>
        <p:blipFill>
          <a:blip r:embed="rId3" cstate="print"/>
          <a:srcRect/>
          <a:stretch>
            <a:fillRect/>
          </a:stretch>
        </p:blipFill>
        <p:spPr bwMode="auto">
          <a:xfrm>
            <a:off x="762000" y="2667000"/>
            <a:ext cx="6553200" cy="278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How to get “species” in </a:t>
            </a:r>
            <a:r>
              <a:rPr kumimoji="1" lang="en-US" altLang="zh-CN" dirty="0" err="1" smtClean="0"/>
              <a:t>catA</a:t>
            </a:r>
            <a:r>
              <a:rPr kumimoji="1" lang="en-US" altLang="zh-CN" dirty="0" smtClean="0"/>
              <a:t>/B ? </a:t>
            </a:r>
          </a:p>
          <a:p>
            <a:pPr marL="514350" lvl="2">
              <a:buFont typeface="Arial" pitchFamily="34" charset="0"/>
              <a:buChar char="•"/>
            </a:pPr>
            <a:endParaRPr kumimoji="1" lang="en-US" altLang="zh-CN" dirty="0" smtClean="0"/>
          </a:p>
          <a:p>
            <a:pPr marL="514350" lvl="2">
              <a:buNone/>
            </a:pPr>
            <a:endParaRPr kumimoji="1" lang="en-US" altLang="zh-CN" dirty="0" smtClean="0"/>
          </a:p>
          <a:p>
            <a:endParaRPr lang="en-US" dirty="0"/>
          </a:p>
        </p:txBody>
      </p:sp>
      <p:pic>
        <p:nvPicPr>
          <p:cNvPr id="6" name="图片 2"/>
          <p:cNvPicPr>
            <a:picLocks noChangeAspect="1"/>
          </p:cNvPicPr>
          <p:nvPr/>
        </p:nvPicPr>
        <p:blipFill>
          <a:blip r:embed="rId3" cstate="print"/>
          <a:srcRect/>
          <a:stretch>
            <a:fillRect/>
          </a:stretch>
        </p:blipFill>
        <p:spPr bwMode="auto">
          <a:xfrm>
            <a:off x="533400" y="2133600"/>
            <a:ext cx="7162800" cy="32141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Implement data inheritance with prototype chain</a:t>
            </a:r>
          </a:p>
        </p:txBody>
      </p:sp>
      <p:pic>
        <p:nvPicPr>
          <p:cNvPr id="7" name="图片 1"/>
          <p:cNvPicPr>
            <a:picLocks noChangeAspect="1"/>
          </p:cNvPicPr>
          <p:nvPr/>
        </p:nvPicPr>
        <p:blipFill>
          <a:blip r:embed="rId3" cstate="print"/>
          <a:srcRect/>
          <a:stretch>
            <a:fillRect/>
          </a:stretch>
        </p:blipFill>
        <p:spPr bwMode="auto">
          <a:xfrm>
            <a:off x="685800" y="1828800"/>
            <a:ext cx="43434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228600"/>
            <a:ext cx="609600" cy="523220"/>
          </a:xfrm>
        </p:spPr>
        <p:txBody>
          <a:bodyPr>
            <a:normAutofit/>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JavaScript Prototypal Inheritance</a:t>
            </a:r>
            <a:endParaRPr lang="en-US" dirty="0" smtClean="0"/>
          </a:p>
          <a:p>
            <a:endParaRPr lang="en-US" dirty="0"/>
          </a:p>
        </p:txBody>
      </p:sp>
      <p:sp>
        <p:nvSpPr>
          <p:cNvPr id="4" name="Content Placeholder 3"/>
          <p:cNvSpPr>
            <a:spLocks noGrp="1"/>
          </p:cNvSpPr>
          <p:nvPr>
            <p:ph sz="quarter" idx="15"/>
          </p:nvPr>
        </p:nvSpPr>
        <p:spPr/>
        <p:txBody>
          <a:bodyPr/>
          <a:lstStyle/>
          <a:p>
            <a:pPr marL="228600" lvl="1" indent="-228600">
              <a:buFont typeface="Arial" pitchFamily="34" charset="0"/>
              <a:buChar char="•"/>
            </a:pPr>
            <a:r>
              <a:rPr kumimoji="1" lang="en-US" altLang="zh-CN" dirty="0" smtClean="0"/>
              <a:t>Implement data inheritance with prototype chain</a:t>
            </a:r>
          </a:p>
        </p:txBody>
      </p:sp>
      <p:pic>
        <p:nvPicPr>
          <p:cNvPr id="6" name="图片 4"/>
          <p:cNvPicPr>
            <a:picLocks noChangeAspect="1"/>
          </p:cNvPicPr>
          <p:nvPr/>
        </p:nvPicPr>
        <p:blipFill>
          <a:blip r:embed="rId3" cstate="print"/>
          <a:srcRect/>
          <a:stretch>
            <a:fillRect/>
          </a:stretch>
        </p:blipFill>
        <p:spPr bwMode="auto">
          <a:xfrm>
            <a:off x="609600" y="2286000"/>
            <a:ext cx="7834312"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Advantages of AngularJS</a:t>
            </a:r>
          </a:p>
        </p:txBody>
      </p:sp>
      <p:sp>
        <p:nvSpPr>
          <p:cNvPr id="4" name="Content Placeholder 3"/>
          <p:cNvSpPr>
            <a:spLocks noGrp="1"/>
          </p:cNvSpPr>
          <p:nvPr>
            <p:ph sz="quarter" idx="15"/>
          </p:nvPr>
        </p:nvSpPr>
        <p:spPr>
          <a:xfrm>
            <a:off x="228600" y="1295400"/>
            <a:ext cx="8686800" cy="5239407"/>
          </a:xfrm>
        </p:spPr>
        <p:txBody>
          <a:bodyPr/>
          <a:lstStyle/>
          <a:p>
            <a:endParaRPr lang="en-US" altLang="zh-CN" sz="2800" dirty="0" smtClean="0"/>
          </a:p>
          <a:p>
            <a:pPr>
              <a:buClr>
                <a:srgbClr val="7030A0"/>
              </a:buClr>
            </a:pPr>
            <a:r>
              <a:rPr lang="en-US" altLang="zh-CN" sz="2800" dirty="0" smtClean="0">
                <a:solidFill>
                  <a:srgbClr val="7030A0"/>
                </a:solidFill>
              </a:rPr>
              <a:t>Open source JavaScript MVC/MVVM framework.</a:t>
            </a:r>
          </a:p>
          <a:p>
            <a:pPr>
              <a:buClr>
                <a:srgbClr val="7030A0"/>
              </a:buClr>
            </a:pPr>
            <a:r>
              <a:rPr lang="en-US" altLang="zh-CN" sz="2800" dirty="0" smtClean="0">
                <a:solidFill>
                  <a:srgbClr val="7030A0"/>
                </a:solidFill>
              </a:rPr>
              <a:t>Easy to extend and customize.</a:t>
            </a:r>
          </a:p>
          <a:p>
            <a:pPr>
              <a:buClr>
                <a:srgbClr val="7030A0"/>
              </a:buClr>
            </a:pPr>
            <a:r>
              <a:rPr lang="en-US" altLang="zh-CN" sz="2800" dirty="0" smtClean="0">
                <a:solidFill>
                  <a:srgbClr val="7030A0"/>
                </a:solidFill>
              </a:rPr>
              <a:t>Supports Single Page Application.</a:t>
            </a:r>
          </a:p>
          <a:p>
            <a:pPr>
              <a:buClr>
                <a:srgbClr val="7030A0"/>
              </a:buClr>
            </a:pPr>
            <a:r>
              <a:rPr lang="en-US" altLang="zh-CN" sz="2800" dirty="0" smtClean="0">
                <a:solidFill>
                  <a:srgbClr val="7030A0"/>
                </a:solidFill>
              </a:rPr>
              <a:t>Easy to Unit test.</a:t>
            </a:r>
            <a:endParaRPr lang="zh-CN" altLang="en-US" sz="2800" dirty="0">
              <a:solidFill>
                <a:srgbClr val="7030A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kumimoji="1" lang="en-US" altLang="zh-CN" dirty="0" err="1" smtClean="0">
                <a:latin typeface="Arial" charset="0"/>
                <a:cs typeface="Arial" charset="0"/>
              </a:rPr>
              <a:t>AngularJS</a:t>
            </a:r>
            <a:r>
              <a:rPr kumimoji="1" lang="en-US" altLang="zh-CN" dirty="0" smtClean="0">
                <a:latin typeface="Arial" charset="0"/>
                <a:cs typeface="Arial" charset="0"/>
              </a:rPr>
              <a:t> </a:t>
            </a:r>
            <a:r>
              <a:rPr kumimoji="1" lang="en-US" altLang="zh-CN" dirty="0" err="1" smtClean="0">
                <a:latin typeface="Arial" charset="0"/>
                <a:cs typeface="Arial" charset="0"/>
              </a:rPr>
              <a:t>Sopes</a:t>
            </a:r>
            <a:r>
              <a:rPr kumimoji="1" lang="en-US" altLang="zh-CN" dirty="0" smtClean="0">
                <a:latin typeface="Arial" charset="0"/>
                <a:cs typeface="Arial" charset="0"/>
              </a:rPr>
              <a:t> data Inheritance</a:t>
            </a: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lang="en-US" dirty="0"/>
          </a:p>
        </p:txBody>
      </p:sp>
      <p:pic>
        <p:nvPicPr>
          <p:cNvPr id="5" name="图片 8"/>
          <p:cNvPicPr>
            <a:picLocks noChangeAspect="1"/>
          </p:cNvPicPr>
          <p:nvPr/>
        </p:nvPicPr>
        <p:blipFill>
          <a:blip r:embed="rId3" cstate="print"/>
          <a:srcRect/>
          <a:stretch>
            <a:fillRect/>
          </a:stretch>
        </p:blipFill>
        <p:spPr bwMode="auto">
          <a:xfrm>
            <a:off x="381000" y="1752600"/>
            <a:ext cx="7861300" cy="3263900"/>
          </a:xfrm>
          <a:prstGeom prst="rect">
            <a:avLst/>
          </a:prstGeom>
          <a:noFill/>
          <a:ln w="9525">
            <a:noFill/>
            <a:miter lim="800000"/>
            <a:headEnd/>
            <a:tailEnd/>
          </a:ln>
        </p:spPr>
      </p:pic>
      <p:sp>
        <p:nvSpPr>
          <p:cNvPr id="6" name="TextBox 5"/>
          <p:cNvSpPr txBox="1">
            <a:spLocks noChangeArrowheads="1"/>
          </p:cNvSpPr>
          <p:nvPr/>
        </p:nvSpPr>
        <p:spPr bwMode="auto">
          <a:xfrm>
            <a:off x="533400" y="5257800"/>
            <a:ext cx="5330825" cy="1200150"/>
          </a:xfrm>
          <a:prstGeom prst="rect">
            <a:avLst/>
          </a:prstGeom>
          <a:noFill/>
          <a:ln w="9525">
            <a:noFill/>
            <a:miter lim="800000"/>
            <a:headEnd/>
            <a:tailEnd/>
          </a:ln>
        </p:spPr>
        <p:txBody>
          <a:bodyPr wrap="none">
            <a:spAutoFit/>
          </a:bodyPr>
          <a:lstStyle/>
          <a:p>
            <a:r>
              <a:rPr lang="en-US" altLang="zh-CN" dirty="0" err="1"/>
              <a:t>childScope.aString</a:t>
            </a:r>
            <a:r>
              <a:rPr lang="en-US" altLang="zh-CN" dirty="0"/>
              <a:t> </a:t>
            </a:r>
            <a:r>
              <a:rPr lang="en-US" altLang="zh-CN" dirty="0">
                <a:solidFill>
                  <a:srgbClr val="FF0000"/>
                </a:solidFill>
              </a:rPr>
              <a:t>===</a:t>
            </a:r>
            <a:r>
              <a:rPr lang="en-US" altLang="zh-CN" dirty="0"/>
              <a:t> 'parent string' </a:t>
            </a:r>
          </a:p>
          <a:p>
            <a:r>
              <a:rPr lang="en-US" altLang="zh-CN" dirty="0" err="1"/>
              <a:t>childScope.anArray</a:t>
            </a:r>
            <a:r>
              <a:rPr lang="en-US" altLang="zh-CN" dirty="0"/>
              <a:t>[1] </a:t>
            </a:r>
            <a:r>
              <a:rPr lang="en-US" altLang="zh-CN" dirty="0">
                <a:solidFill>
                  <a:srgbClr val="FF0000"/>
                </a:solidFill>
              </a:rPr>
              <a:t>===</a:t>
            </a:r>
            <a:r>
              <a:rPr lang="en-US" altLang="zh-CN" dirty="0"/>
              <a:t> 20 </a:t>
            </a:r>
          </a:p>
          <a:p>
            <a:r>
              <a:rPr lang="en-US" altLang="zh-CN" dirty="0"/>
              <a:t>childScope.anObject.property1 </a:t>
            </a:r>
            <a:r>
              <a:rPr lang="en-US" altLang="zh-CN" dirty="0">
                <a:solidFill>
                  <a:srgbClr val="FF0000"/>
                </a:solidFill>
              </a:rPr>
              <a:t>===</a:t>
            </a:r>
            <a:r>
              <a:rPr lang="en-US" altLang="zh-CN" dirty="0"/>
              <a:t> 'parent prop1' </a:t>
            </a:r>
          </a:p>
          <a:p>
            <a:r>
              <a:rPr lang="en-US" altLang="zh-CN" dirty="0" err="1"/>
              <a:t>childScope.aFunction</a:t>
            </a:r>
            <a:r>
              <a:rPr lang="en-US" altLang="zh-CN" dirty="0"/>
              <a:t>() </a:t>
            </a:r>
            <a:r>
              <a:rPr lang="en-US" altLang="zh-CN" dirty="0">
                <a:solidFill>
                  <a:srgbClr val="FF0000"/>
                </a:solidFill>
              </a:rPr>
              <a:t>===</a:t>
            </a:r>
            <a:r>
              <a:rPr lang="en-US" altLang="zh-CN" dirty="0"/>
              <a:t> 'parent output'</a:t>
            </a:r>
          </a:p>
        </p:txBody>
      </p:sp>
      <p:sp>
        <p:nvSpPr>
          <p:cNvPr id="7" name="Right Brace 6"/>
          <p:cNvSpPr/>
          <p:nvPr/>
        </p:nvSpPr>
        <p:spPr>
          <a:xfrm>
            <a:off x="6019800" y="5334000"/>
            <a:ext cx="152400" cy="1143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 name="TextBox 7"/>
          <p:cNvSpPr txBox="1">
            <a:spLocks noChangeArrowheads="1"/>
          </p:cNvSpPr>
          <p:nvPr/>
        </p:nvSpPr>
        <p:spPr bwMode="auto">
          <a:xfrm>
            <a:off x="6324600" y="5715000"/>
            <a:ext cx="1905000" cy="369888"/>
          </a:xfrm>
          <a:prstGeom prst="rect">
            <a:avLst/>
          </a:prstGeom>
          <a:noFill/>
          <a:ln w="9525">
            <a:noFill/>
            <a:miter lim="800000"/>
            <a:headEnd/>
            <a:tailEnd/>
          </a:ln>
        </p:spPr>
        <p:txBody>
          <a:bodyPr>
            <a:spAutoFit/>
          </a:bodyPr>
          <a:lstStyle/>
          <a:p>
            <a:r>
              <a:rPr lang="en-US" altLang="zh-CN" dirty="0">
                <a:solidFill>
                  <a:srgbClr val="FF0000"/>
                </a:solidFill>
              </a:rPr>
              <a:t>True or False?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r>
              <a:rPr lang="en-US" altLang="zh-CN" dirty="0" err="1" smtClean="0"/>
              <a:t>childScope.aString</a:t>
            </a:r>
            <a:r>
              <a:rPr lang="en-US" altLang="zh-CN" dirty="0" smtClean="0"/>
              <a:t> </a:t>
            </a:r>
            <a:r>
              <a:rPr lang="en-US" altLang="zh-CN" dirty="0" smtClean="0">
                <a:solidFill>
                  <a:srgbClr val="FF0000"/>
                </a:solidFill>
              </a:rPr>
              <a:t>=</a:t>
            </a:r>
            <a:r>
              <a:rPr lang="en-US" altLang="zh-CN" dirty="0" smtClean="0"/>
              <a:t> 'child string'</a:t>
            </a:r>
          </a:p>
          <a:p>
            <a:pPr>
              <a:buNone/>
            </a:pPr>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lang="en-US" dirty="0"/>
          </a:p>
        </p:txBody>
      </p:sp>
      <p:pic>
        <p:nvPicPr>
          <p:cNvPr id="9" name="Picture 2"/>
          <p:cNvPicPr>
            <a:picLocks noChangeAspect="1" noChangeArrowheads="1"/>
          </p:cNvPicPr>
          <p:nvPr/>
        </p:nvPicPr>
        <p:blipFill>
          <a:blip r:embed="rId3" cstate="print"/>
          <a:srcRect/>
          <a:stretch>
            <a:fillRect/>
          </a:stretch>
        </p:blipFill>
        <p:spPr bwMode="auto">
          <a:xfrm>
            <a:off x="609600" y="2286000"/>
            <a:ext cx="7543800" cy="331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a:p>
        </p:txBody>
      </p:sp>
      <p:sp>
        <p:nvSpPr>
          <p:cNvPr id="4" name="Content Placeholder 3"/>
          <p:cNvSpPr>
            <a:spLocks noGrp="1"/>
          </p:cNvSpPr>
          <p:nvPr>
            <p:ph sz="quarter" idx="15"/>
          </p:nvPr>
        </p:nvSpPr>
        <p:spPr/>
        <p:txBody>
          <a:bodyPr/>
          <a:lstStyle/>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kumimoji="1" lang="en-US" altLang="zh-CN" dirty="0" smtClean="0">
              <a:latin typeface="Arial" charset="0"/>
              <a:cs typeface="Arial" charset="0"/>
            </a:endParaRPr>
          </a:p>
          <a:p>
            <a:endParaRPr lang="en-US" dirty="0"/>
          </a:p>
        </p:txBody>
      </p:sp>
      <p:sp>
        <p:nvSpPr>
          <p:cNvPr id="10" name="TextBox 7"/>
          <p:cNvSpPr txBox="1">
            <a:spLocks noChangeArrowheads="1"/>
          </p:cNvSpPr>
          <p:nvPr/>
        </p:nvSpPr>
        <p:spPr bwMode="auto">
          <a:xfrm>
            <a:off x="533400" y="1447800"/>
            <a:ext cx="5791200" cy="646113"/>
          </a:xfrm>
          <a:prstGeom prst="rect">
            <a:avLst/>
          </a:prstGeom>
          <a:noFill/>
          <a:ln w="9525">
            <a:noFill/>
            <a:miter lim="800000"/>
            <a:headEnd/>
            <a:tailEnd/>
          </a:ln>
        </p:spPr>
        <p:txBody>
          <a:bodyPr>
            <a:spAutoFit/>
          </a:bodyPr>
          <a:lstStyle/>
          <a:p>
            <a:r>
              <a:rPr lang="en-US" altLang="zh-CN" dirty="0" err="1"/>
              <a:t>childScope.anArray</a:t>
            </a:r>
            <a:r>
              <a:rPr lang="en-US" altLang="zh-CN" dirty="0"/>
              <a:t> </a:t>
            </a:r>
            <a:r>
              <a:rPr lang="en-US" altLang="zh-CN" dirty="0">
                <a:solidFill>
                  <a:srgbClr val="FF0000"/>
                </a:solidFill>
              </a:rPr>
              <a:t>=</a:t>
            </a:r>
            <a:r>
              <a:rPr lang="en-US" altLang="zh-CN" dirty="0"/>
              <a:t> [100, 555] </a:t>
            </a:r>
          </a:p>
          <a:p>
            <a:r>
              <a:rPr lang="en-US" altLang="zh-CN" dirty="0" err="1"/>
              <a:t>childScope.anObject</a:t>
            </a:r>
            <a:r>
              <a:rPr lang="en-US" altLang="zh-CN" dirty="0"/>
              <a:t> </a:t>
            </a:r>
            <a:r>
              <a:rPr lang="en-US" altLang="zh-CN" dirty="0">
                <a:solidFill>
                  <a:srgbClr val="FF0000"/>
                </a:solidFill>
              </a:rPr>
              <a:t>=</a:t>
            </a:r>
            <a:r>
              <a:rPr lang="en-US" altLang="zh-CN" dirty="0"/>
              <a:t> { name: 'Mark', country: 'USA' }</a:t>
            </a:r>
          </a:p>
        </p:txBody>
      </p:sp>
      <p:pic>
        <p:nvPicPr>
          <p:cNvPr id="11" name="Picture 2"/>
          <p:cNvPicPr>
            <a:picLocks noChangeAspect="1" noChangeArrowheads="1"/>
          </p:cNvPicPr>
          <p:nvPr/>
        </p:nvPicPr>
        <p:blipFill>
          <a:blip r:embed="rId3" cstate="print"/>
          <a:srcRect/>
          <a:stretch>
            <a:fillRect/>
          </a:stretch>
        </p:blipFill>
        <p:spPr bwMode="auto">
          <a:xfrm>
            <a:off x="609600" y="2133600"/>
            <a:ext cx="6324600" cy="3581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altLang="zh-CN" dirty="0" smtClean="0">
                <a:ea typeface="宋体" pitchFamily="2" charset="-122"/>
              </a:rPr>
              <a:t>Scopes nested/Data inheritance</a:t>
            </a:r>
            <a:endParaRPr lang="en-US" dirty="0" smtClean="0"/>
          </a:p>
          <a:p>
            <a:endParaRPr lang="en-US" dirty="0"/>
          </a:p>
        </p:txBody>
      </p:sp>
      <p:sp>
        <p:nvSpPr>
          <p:cNvPr id="4" name="Content Placeholder 3"/>
          <p:cNvSpPr>
            <a:spLocks noGrp="1"/>
          </p:cNvSpPr>
          <p:nvPr>
            <p:ph sz="quarter" idx="15"/>
          </p:nvPr>
        </p:nvSpPr>
        <p:spPr/>
        <p:txBody>
          <a:bodyPr/>
          <a:lstStyle/>
          <a:p>
            <a:r>
              <a:rPr lang="en-US" dirty="0" err="1" smtClean="0"/>
              <a:t>AngularJs</a:t>
            </a:r>
            <a:r>
              <a:rPr lang="en-US" dirty="0" smtClean="0"/>
              <a:t> Scope Inheritance</a:t>
            </a:r>
          </a:p>
          <a:p>
            <a:pPr lvl="1"/>
            <a:r>
              <a:rPr lang="en-US" dirty="0" err="1" smtClean="0"/>
              <a:t>ng</a:t>
            </a:r>
            <a:r>
              <a:rPr lang="en-US" dirty="0" smtClean="0"/>
              <a:t>-controller</a:t>
            </a:r>
          </a:p>
          <a:p>
            <a:pPr lvl="1"/>
            <a:r>
              <a:rPr lang="en-US" dirty="0" err="1" smtClean="0"/>
              <a:t>ng</a:t>
            </a:r>
            <a:r>
              <a:rPr lang="en-US" dirty="0" smtClean="0"/>
              <a:t>-include</a:t>
            </a:r>
          </a:p>
          <a:p>
            <a:pPr lvl="1"/>
            <a:r>
              <a:rPr lang="en-US" dirty="0" err="1" smtClean="0"/>
              <a:t>ng</a:t>
            </a:r>
            <a:r>
              <a:rPr lang="en-US" dirty="0" smtClean="0"/>
              <a:t>-switch</a:t>
            </a:r>
          </a:p>
          <a:p>
            <a:pPr lvl="1"/>
            <a:r>
              <a:rPr lang="en-US" dirty="0" err="1" smtClean="0"/>
              <a:t>ng</a:t>
            </a:r>
            <a:r>
              <a:rPr lang="en-US" dirty="0" smtClean="0"/>
              <a:t>-view</a:t>
            </a:r>
          </a:p>
          <a:p>
            <a:pPr lvl="1"/>
            <a:r>
              <a:rPr lang="en-US" dirty="0" err="1" smtClean="0"/>
              <a:t>ng</a:t>
            </a:r>
            <a:r>
              <a:rPr lang="en-US" dirty="0" smtClean="0"/>
              <a:t>-repeat</a:t>
            </a:r>
          </a:p>
          <a:p>
            <a:r>
              <a:rPr lang="en-US" dirty="0" smtClean="0"/>
              <a:t>Scope API for parent-child relationship</a:t>
            </a:r>
          </a:p>
          <a:p>
            <a:pPr lvl="1"/>
            <a:r>
              <a:rPr lang="en-US" dirty="0" smtClean="0"/>
              <a:t>$parent</a:t>
            </a:r>
          </a:p>
          <a:p>
            <a:pPr lvl="1"/>
            <a:r>
              <a:rPr lang="en-US" dirty="0" smtClean="0"/>
              <a:t>$$</a:t>
            </a:r>
            <a:r>
              <a:rPr lang="en-US" dirty="0" err="1" smtClean="0"/>
              <a:t>childHead</a:t>
            </a:r>
            <a:endParaRPr lang="en-US" dirty="0" smtClean="0"/>
          </a:p>
          <a:p>
            <a:pPr lvl="1"/>
            <a:r>
              <a:rPr lang="en-US" dirty="0" smtClean="0"/>
              <a:t>$$</a:t>
            </a:r>
            <a:r>
              <a:rPr lang="en-US" dirty="0" err="1" smtClean="0"/>
              <a:t>childTail</a:t>
            </a:r>
            <a:endParaRPr lang="en-US" dirty="0" smtClean="0"/>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dirty="0" smtClean="0"/>
              <a:t>Scope for </a:t>
            </a:r>
            <a:r>
              <a:rPr lang="en-US" dirty="0" err="1" smtClean="0"/>
              <a:t>ng</a:t>
            </a:r>
            <a:r>
              <a:rPr lang="en-US" dirty="0" smtClean="0"/>
              <a:t>-repeat</a:t>
            </a:r>
            <a:endParaRPr lang="en-US" dirty="0"/>
          </a:p>
        </p:txBody>
      </p:sp>
      <p:sp>
        <p:nvSpPr>
          <p:cNvPr id="4" name="Content Placeholder 3"/>
          <p:cNvSpPr>
            <a:spLocks noGrp="1"/>
          </p:cNvSpPr>
          <p:nvPr>
            <p:ph sz="quarter" idx="15"/>
          </p:nvPr>
        </p:nvSpPr>
        <p:spPr/>
        <p:txBody>
          <a:bodyPr/>
          <a:lstStyle/>
          <a:p>
            <a:r>
              <a:rPr lang="en-US" altLang="zh-CN" dirty="0" smtClean="0"/>
              <a:t>Suppose have below fields in parent controller:</a:t>
            </a:r>
          </a:p>
          <a:p>
            <a:endParaRPr lang="en-US" dirty="0" smtClean="0"/>
          </a:p>
          <a:p>
            <a:endParaRPr lang="en-US" dirty="0" smtClean="0"/>
          </a:p>
          <a:p>
            <a:r>
              <a:rPr lang="en-US" altLang="zh-CN" dirty="0" smtClean="0"/>
              <a:t>HTML content in Child controller:</a:t>
            </a:r>
          </a:p>
        </p:txBody>
      </p:sp>
      <p:pic>
        <p:nvPicPr>
          <p:cNvPr id="6" name="Picture 3"/>
          <p:cNvPicPr>
            <a:picLocks noChangeAspect="1" noChangeArrowheads="1"/>
          </p:cNvPicPr>
          <p:nvPr/>
        </p:nvPicPr>
        <p:blipFill>
          <a:blip r:embed="rId3" cstate="print"/>
          <a:srcRect/>
          <a:stretch>
            <a:fillRect/>
          </a:stretch>
        </p:blipFill>
        <p:spPr bwMode="auto">
          <a:xfrm>
            <a:off x="685800" y="1828800"/>
            <a:ext cx="6096000" cy="61912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685800" y="3124200"/>
            <a:ext cx="4610100" cy="2047875"/>
          </a:xfrm>
          <a:prstGeom prst="rect">
            <a:avLst/>
          </a:prstGeom>
          <a:noFill/>
          <a:ln w="9525">
            <a:noFill/>
            <a:miter lim="800000"/>
            <a:headEnd/>
            <a:tailEnd/>
          </a:ln>
        </p:spPr>
      </p:pic>
      <p:sp>
        <p:nvSpPr>
          <p:cNvPr id="9" name="Rectangle 21"/>
          <p:cNvSpPr/>
          <p:nvPr/>
        </p:nvSpPr>
        <p:spPr>
          <a:xfrm>
            <a:off x="2209800" y="3495675"/>
            <a:ext cx="27432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Rectangle 21"/>
          <p:cNvSpPr/>
          <p:nvPr/>
        </p:nvSpPr>
        <p:spPr>
          <a:xfrm>
            <a:off x="2438400" y="4572000"/>
            <a:ext cx="2209800" cy="4603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dirty="0" smtClean="0"/>
              <a:t>Scope for </a:t>
            </a:r>
            <a:r>
              <a:rPr lang="en-US" dirty="0" err="1" smtClean="0"/>
              <a:t>ng</a:t>
            </a:r>
            <a:r>
              <a:rPr lang="en-US" dirty="0" smtClean="0"/>
              <a:t>-repeat</a:t>
            </a:r>
            <a:endParaRPr lang="en-US" dirty="0"/>
          </a:p>
        </p:txBody>
      </p:sp>
      <p:sp>
        <p:nvSpPr>
          <p:cNvPr id="4" name="Content Placeholder 3"/>
          <p:cNvSpPr>
            <a:spLocks noGrp="1"/>
          </p:cNvSpPr>
          <p:nvPr>
            <p:ph sz="quarter" idx="15"/>
          </p:nvPr>
        </p:nvSpPr>
        <p:spPr/>
        <p:txBody>
          <a:bodyPr/>
          <a:lstStyle/>
          <a:p>
            <a:endParaRPr lang="en-US" dirty="0" smtClean="0"/>
          </a:p>
          <a:p>
            <a:endParaRPr lang="en-US" dirty="0" smtClean="0"/>
          </a:p>
        </p:txBody>
      </p:sp>
      <p:pic>
        <p:nvPicPr>
          <p:cNvPr id="11" name="Picture 2"/>
          <p:cNvPicPr>
            <a:picLocks noChangeAspect="1" noChangeArrowheads="1"/>
          </p:cNvPicPr>
          <p:nvPr/>
        </p:nvPicPr>
        <p:blipFill>
          <a:blip r:embed="rId3" cstate="print"/>
          <a:srcRect/>
          <a:stretch>
            <a:fillRect/>
          </a:stretch>
        </p:blipFill>
        <p:spPr bwMode="auto">
          <a:xfrm>
            <a:off x="457200" y="2971800"/>
            <a:ext cx="7086600" cy="2419350"/>
          </a:xfrm>
          <a:prstGeom prst="rect">
            <a:avLst/>
          </a:prstGeom>
          <a:noFill/>
          <a:ln w="9525">
            <a:noFill/>
            <a:miter lim="800000"/>
            <a:headEnd/>
            <a:tailEnd/>
          </a:ln>
        </p:spPr>
      </p:pic>
      <p:sp>
        <p:nvSpPr>
          <p:cNvPr id="12"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myArrayOfPrimitives</a:t>
            </a:r>
          </a:p>
        </p:txBody>
      </p:sp>
      <p:pic>
        <p:nvPicPr>
          <p:cNvPr id="13" name="Picture 3"/>
          <p:cNvPicPr>
            <a:picLocks noChangeAspect="1" noChangeArrowheads="1"/>
          </p:cNvPicPr>
          <p:nvPr/>
        </p:nvPicPr>
        <p:blipFill>
          <a:blip r:embed="rId4" cstate="print"/>
          <a:srcRect/>
          <a:stretch>
            <a:fillRect/>
          </a:stretch>
        </p:blipFill>
        <p:spPr bwMode="auto">
          <a:xfrm>
            <a:off x="914400" y="2286000"/>
            <a:ext cx="41148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dirty="0" smtClean="0"/>
              <a:t>Scope for </a:t>
            </a:r>
            <a:r>
              <a:rPr lang="en-US" dirty="0" err="1" smtClean="0"/>
              <a:t>ng</a:t>
            </a:r>
            <a:r>
              <a:rPr lang="en-US" dirty="0" smtClean="0"/>
              <a:t>-repeat</a:t>
            </a:r>
            <a:endParaRPr lang="en-US" dirty="0"/>
          </a:p>
        </p:txBody>
      </p:sp>
      <p:sp>
        <p:nvSpPr>
          <p:cNvPr id="4" name="Content Placeholder 3"/>
          <p:cNvSpPr>
            <a:spLocks noGrp="1"/>
          </p:cNvSpPr>
          <p:nvPr>
            <p:ph sz="quarter" idx="15"/>
          </p:nvPr>
        </p:nvSpPr>
        <p:spPr/>
        <p:txBody>
          <a:bodyPr/>
          <a:lstStyle/>
          <a:p>
            <a:endParaRPr lang="en-US" dirty="0" smtClean="0"/>
          </a:p>
          <a:p>
            <a:endParaRPr lang="en-US" dirty="0" smtClean="0"/>
          </a:p>
        </p:txBody>
      </p:sp>
      <p:sp>
        <p:nvSpPr>
          <p:cNvPr id="8" name="TextBox 9"/>
          <p:cNvSpPr txBox="1">
            <a:spLocks noChangeArrowheads="1"/>
          </p:cNvSpPr>
          <p:nvPr/>
        </p:nvSpPr>
        <p:spPr bwMode="auto">
          <a:xfrm>
            <a:off x="533400" y="1905000"/>
            <a:ext cx="6019800" cy="369888"/>
          </a:xfrm>
          <a:prstGeom prst="rect">
            <a:avLst/>
          </a:prstGeom>
          <a:noFill/>
          <a:ln w="9525">
            <a:noFill/>
            <a:miter lim="800000"/>
            <a:headEnd/>
            <a:tailEnd/>
          </a:ln>
        </p:spPr>
        <p:txBody>
          <a:bodyPr wrap="none">
            <a:spAutoFit/>
          </a:bodyPr>
          <a:lstStyle/>
          <a:p>
            <a:r>
              <a:rPr lang="en-US" altLang="zh-CN"/>
              <a:t>Scopes inheritance relationship for : </a:t>
            </a:r>
            <a:r>
              <a:rPr lang="en-US" altLang="zh-CN">
                <a:solidFill>
                  <a:srgbClr val="FF0000"/>
                </a:solidFill>
              </a:rPr>
              <a:t>myArrayOfObjects</a:t>
            </a:r>
          </a:p>
        </p:txBody>
      </p:sp>
      <p:pic>
        <p:nvPicPr>
          <p:cNvPr id="9" name="Picture 3"/>
          <p:cNvPicPr>
            <a:picLocks noChangeAspect="1" noChangeArrowheads="1"/>
          </p:cNvPicPr>
          <p:nvPr/>
        </p:nvPicPr>
        <p:blipFill>
          <a:blip r:embed="rId3" cstate="print"/>
          <a:srcRect/>
          <a:stretch>
            <a:fillRect/>
          </a:stretch>
        </p:blipFill>
        <p:spPr bwMode="auto">
          <a:xfrm>
            <a:off x="685800" y="2362200"/>
            <a:ext cx="5172075" cy="2286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9600" y="3124200"/>
            <a:ext cx="73914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7</a:t>
            </a:r>
            <a:endParaRPr lang="en-US" dirty="0"/>
          </a:p>
        </p:txBody>
      </p:sp>
      <p:sp>
        <p:nvSpPr>
          <p:cNvPr id="3" name="Text Placeholder 2"/>
          <p:cNvSpPr>
            <a:spLocks noGrp="1"/>
          </p:cNvSpPr>
          <p:nvPr>
            <p:ph type="body" sz="quarter" idx="14"/>
          </p:nvPr>
        </p:nvSpPr>
        <p:spPr/>
        <p:txBody>
          <a:bodyPr/>
          <a:lstStyle/>
          <a:p>
            <a:r>
              <a:rPr lang="en-US" dirty="0" err="1" smtClean="0"/>
              <a:t>Summay</a:t>
            </a:r>
            <a:endParaRPr lang="en-US" dirty="0"/>
          </a:p>
        </p:txBody>
      </p:sp>
      <p:sp>
        <p:nvSpPr>
          <p:cNvPr id="4" name="Content Placeholder 3"/>
          <p:cNvSpPr>
            <a:spLocks noGrp="1"/>
          </p:cNvSpPr>
          <p:nvPr>
            <p:ph sz="quarter" idx="15"/>
          </p:nvPr>
        </p:nvSpPr>
        <p:spPr/>
        <p:txBody>
          <a:bodyPr/>
          <a:lstStyle/>
          <a:p>
            <a:r>
              <a:rPr lang="en-US" dirty="0" smtClean="0"/>
              <a:t>Normal prototypal scope inheritance</a:t>
            </a:r>
          </a:p>
          <a:p>
            <a:pPr lvl="1"/>
            <a:r>
              <a:rPr lang="en-US" dirty="0" err="1" smtClean="0"/>
              <a:t>ng</a:t>
            </a:r>
            <a:r>
              <a:rPr lang="en-US" dirty="0" smtClean="0"/>
              <a:t>-include, </a:t>
            </a:r>
            <a:r>
              <a:rPr lang="en-US" dirty="0" err="1" smtClean="0"/>
              <a:t>ng</a:t>
            </a:r>
            <a:r>
              <a:rPr lang="en-US" dirty="0" smtClean="0"/>
              <a:t>-</a:t>
            </a:r>
            <a:r>
              <a:rPr lang="en-US" dirty="0" err="1" smtClean="0"/>
              <a:t>switch,ng</a:t>
            </a:r>
            <a:r>
              <a:rPr lang="en-US" dirty="0" smtClean="0"/>
              <a:t>-controller, directive with “</a:t>
            </a:r>
            <a:r>
              <a:rPr lang="en-US" dirty="0" err="1" smtClean="0"/>
              <a:t>scope:true</a:t>
            </a:r>
            <a:r>
              <a:rPr lang="en-US" dirty="0" smtClean="0"/>
              <a:t>”</a:t>
            </a:r>
          </a:p>
          <a:p>
            <a:endParaRPr lang="en-US" dirty="0" smtClean="0"/>
          </a:p>
          <a:p>
            <a:r>
              <a:rPr lang="en-US" dirty="0" smtClean="0"/>
              <a:t>Normal prototypal scope inheritance with a copy/assignment</a:t>
            </a:r>
          </a:p>
          <a:p>
            <a:pPr lvl="1"/>
            <a:r>
              <a:rPr lang="en-US" dirty="0" err="1" smtClean="0"/>
              <a:t>ng</a:t>
            </a:r>
            <a:r>
              <a:rPr lang="en-US" dirty="0" smtClean="0"/>
              <a:t>-repeat</a:t>
            </a:r>
          </a:p>
          <a:p>
            <a:endParaRPr lang="en-US" dirty="0" smtClean="0"/>
          </a:p>
          <a:p>
            <a:r>
              <a:rPr lang="en-US" dirty="0" smtClean="0"/>
              <a:t>Isolate Scope </a:t>
            </a:r>
          </a:p>
          <a:p>
            <a:endParaRPr lang="en-US" dirty="0" smtClean="0"/>
          </a:p>
          <a:p>
            <a:r>
              <a:rPr lang="en-US" dirty="0" err="1" smtClean="0"/>
              <a:t>Transcluded</a:t>
            </a:r>
            <a:r>
              <a:rPr lang="en-US" dirty="0" smtClean="0"/>
              <a:t> scope</a:t>
            </a:r>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Services &amp; DI</a:t>
            </a:r>
            <a:endParaRPr lang="en-US" dirty="0"/>
          </a:p>
        </p:txBody>
      </p:sp>
      <p:sp>
        <p:nvSpPr>
          <p:cNvPr id="3" name="Text Placeholder 2"/>
          <p:cNvSpPr>
            <a:spLocks noGrp="1"/>
          </p:cNvSpPr>
          <p:nvPr>
            <p:ph type="body" sz="quarter" idx="11"/>
          </p:nvPr>
        </p:nvSpPr>
        <p:spPr/>
        <p:txBody>
          <a:bodyPr/>
          <a:lstStyle/>
          <a:p>
            <a:r>
              <a:rPr lang="en-US" dirty="0" smtClean="0"/>
              <a:t>7</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Introduction</a:t>
            </a:r>
            <a:endParaRPr lang="en-US" dirty="0"/>
          </a:p>
        </p:txBody>
      </p:sp>
      <p:sp>
        <p:nvSpPr>
          <p:cNvPr id="4" name="Content Placeholder 3"/>
          <p:cNvSpPr>
            <a:spLocks noGrp="1"/>
          </p:cNvSpPr>
          <p:nvPr>
            <p:ph sz="quarter" idx="15"/>
          </p:nvPr>
        </p:nvSpPr>
        <p:spPr/>
        <p:txBody>
          <a:bodyPr/>
          <a:lstStyle/>
          <a:p>
            <a:r>
              <a:rPr lang="en-US" altLang="zh-CN" dirty="0" smtClean="0"/>
              <a:t>Angular services are substitutable objects that are wired together using dependency injection (DI). You can use services to organize and share code across your app.</a:t>
            </a:r>
          </a:p>
          <a:p>
            <a:endParaRPr lang="en-US" dirty="0"/>
          </a:p>
        </p:txBody>
      </p:sp>
      <p:pic>
        <p:nvPicPr>
          <p:cNvPr id="5" name="图片 2"/>
          <p:cNvPicPr>
            <a:picLocks noChangeAspect="1"/>
          </p:cNvPicPr>
          <p:nvPr/>
        </p:nvPicPr>
        <p:blipFill>
          <a:blip r:embed="rId2" cstate="print"/>
          <a:srcRect/>
          <a:stretch>
            <a:fillRect/>
          </a:stretch>
        </p:blipFill>
        <p:spPr>
          <a:xfrm>
            <a:off x="2209800" y="2362200"/>
            <a:ext cx="4491990" cy="4089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dirty="0" smtClean="0"/>
              <a:t>Compared To </a:t>
            </a:r>
            <a:r>
              <a:rPr lang="en-US" dirty="0" err="1" smtClean="0"/>
              <a:t>Jquery</a:t>
            </a:r>
            <a:endParaRPr lang="en-US" dirty="0"/>
          </a:p>
        </p:txBody>
      </p:sp>
      <p:pic>
        <p:nvPicPr>
          <p:cNvPr id="6" name="Content Placeholder 5" descr="2.png"/>
          <p:cNvPicPr>
            <a:picLocks noGrp="1" noChangeAspect="1"/>
          </p:cNvPicPr>
          <p:nvPr>
            <p:ph sz="quarter" idx="15"/>
          </p:nvPr>
        </p:nvPicPr>
        <p:blipFill>
          <a:blip r:embed="rId2" cstate="print"/>
          <a:stretch>
            <a:fillRect/>
          </a:stretch>
        </p:blipFill>
        <p:spPr>
          <a:xfrm>
            <a:off x="2455541" y="1143000"/>
            <a:ext cx="4232918" cy="5391150"/>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Introduction</a:t>
            </a:r>
            <a:endParaRPr lang="en-US" dirty="0"/>
          </a:p>
        </p:txBody>
      </p:sp>
      <p:sp>
        <p:nvSpPr>
          <p:cNvPr id="4" name="Content Placeholder 3"/>
          <p:cNvSpPr>
            <a:spLocks noGrp="1"/>
          </p:cNvSpPr>
          <p:nvPr>
            <p:ph sz="quarter" idx="15"/>
          </p:nvPr>
        </p:nvSpPr>
        <p:spPr/>
        <p:txBody>
          <a:bodyPr/>
          <a:lstStyle/>
          <a:p>
            <a:pPr algn="just"/>
            <a:r>
              <a:rPr lang="en-US" altLang="zh-CN" dirty="0" smtClean="0"/>
              <a:t>Lazily instantiated – Angular only instantiates a service when an application component depends on it.</a:t>
            </a:r>
          </a:p>
          <a:p>
            <a:pPr algn="just"/>
            <a:r>
              <a:rPr lang="en-US" altLang="zh-CN" dirty="0" smtClean="0"/>
              <a:t>Singletons – Each component dependent on a service gets a reference to the single instance generated by the service factory.</a:t>
            </a:r>
            <a:endParaRPr lang="en-US" altLang="zh-CN" dirty="0" smtClean="0">
              <a:ea typeface="+mj-lt"/>
            </a:endParaRP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Why we need Service</a:t>
            </a:r>
            <a:endParaRPr lang="en-US" dirty="0"/>
          </a:p>
        </p:txBody>
      </p:sp>
      <p:sp>
        <p:nvSpPr>
          <p:cNvPr id="4" name="Content Placeholder 3"/>
          <p:cNvSpPr>
            <a:spLocks noGrp="1"/>
          </p:cNvSpPr>
          <p:nvPr>
            <p:ph sz="quarter" idx="15"/>
          </p:nvPr>
        </p:nvSpPr>
        <p:spPr/>
        <p:txBody>
          <a:bodyPr/>
          <a:lstStyle/>
          <a:p>
            <a:pPr algn="just"/>
            <a:r>
              <a:rPr lang="en-US" altLang="zh-CN" dirty="0" smtClean="0"/>
              <a:t>Directives are markers on a DOM element that tell </a:t>
            </a:r>
            <a:r>
              <a:rPr lang="en-US" altLang="zh-CN" dirty="0" err="1" smtClean="0"/>
              <a:t>AngularJS's</a:t>
            </a:r>
            <a:r>
              <a:rPr lang="en-US" altLang="zh-CN" dirty="0" smtClean="0"/>
              <a:t> HTML compiler($compile) to attach a specified behavior to that DOM element or even to transform the DOM element and its children.</a:t>
            </a:r>
          </a:p>
          <a:p>
            <a:pPr algn="just"/>
            <a:r>
              <a:rPr lang="en-US" altLang="zh-CN" dirty="0" smtClean="0"/>
              <a:t>Controllers set up the initial state of the $scope object and add behavior to the $scope object.</a:t>
            </a:r>
          </a:p>
          <a:p>
            <a:pPr algn="just"/>
            <a:r>
              <a:rPr lang="en-US" altLang="zh-CN" dirty="0" smtClean="0"/>
              <a:t>Is that enough?</a:t>
            </a:r>
          </a:p>
          <a:p>
            <a:endParaRPr lang="en-US" dirty="0"/>
          </a:p>
        </p:txBody>
      </p:sp>
      <p:pic>
        <p:nvPicPr>
          <p:cNvPr id="5" name="图片 5"/>
          <p:cNvPicPr>
            <a:picLocks noChangeAspect="1"/>
          </p:cNvPicPr>
          <p:nvPr/>
        </p:nvPicPr>
        <p:blipFill>
          <a:blip r:embed="rId2" cstate="print"/>
          <a:srcRect/>
          <a:stretch>
            <a:fillRect/>
          </a:stretch>
        </p:blipFill>
        <p:spPr>
          <a:xfrm>
            <a:off x="2895599" y="3505200"/>
            <a:ext cx="5667585"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altLang="zh-CN" dirty="0" smtClean="0"/>
              <a:t>Example</a:t>
            </a:r>
            <a:endParaRPr lang="en-US" dirty="0"/>
          </a:p>
        </p:txBody>
      </p:sp>
      <p:pic>
        <p:nvPicPr>
          <p:cNvPr id="5" name="图片 6"/>
          <p:cNvPicPr>
            <a:picLocks noGrp="1" noChangeAspect="1"/>
          </p:cNvPicPr>
          <p:nvPr>
            <p:ph sz="quarter" idx="15"/>
          </p:nvPr>
        </p:nvPicPr>
        <p:blipFill>
          <a:blip r:embed="rId3" cstate="print"/>
          <a:srcRect/>
          <a:stretch>
            <a:fillRect/>
          </a:stretch>
        </p:blipFill>
        <p:spPr>
          <a:xfrm>
            <a:off x="304800" y="1143000"/>
            <a:ext cx="7162800" cy="3493489"/>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228600" y="4648200"/>
            <a:ext cx="4191000" cy="19716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Why we need Service</a:t>
            </a:r>
            <a:endParaRPr lang="en-US" dirty="0" smtClean="0"/>
          </a:p>
          <a:p>
            <a:endParaRPr lang="en-US" dirty="0"/>
          </a:p>
        </p:txBody>
      </p:sp>
      <p:sp>
        <p:nvSpPr>
          <p:cNvPr id="4" name="Content Placeholder 3"/>
          <p:cNvSpPr>
            <a:spLocks noGrp="1"/>
          </p:cNvSpPr>
          <p:nvPr>
            <p:ph sz="quarter" idx="15"/>
          </p:nvPr>
        </p:nvSpPr>
        <p:spPr/>
        <p:txBody>
          <a:bodyPr/>
          <a:lstStyle/>
          <a:p>
            <a:r>
              <a:rPr lang="en-US" altLang="zh-CN" dirty="0" smtClean="0"/>
              <a:t>How relate Directive to Controller?</a:t>
            </a:r>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685800" y="1676400"/>
            <a:ext cx="6705600" cy="42552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2</a:t>
            </a:r>
            <a:endParaRPr lang="en-US" dirty="0"/>
          </a:p>
        </p:txBody>
      </p:sp>
      <p:sp>
        <p:nvSpPr>
          <p:cNvPr id="3" name="Text Placeholder 2"/>
          <p:cNvSpPr>
            <a:spLocks noGrp="1"/>
          </p:cNvSpPr>
          <p:nvPr>
            <p:ph type="body" sz="quarter" idx="14"/>
          </p:nvPr>
        </p:nvSpPr>
        <p:spPr/>
        <p:txBody>
          <a:bodyPr/>
          <a:lstStyle/>
          <a:p>
            <a:r>
              <a:rPr lang="en-US" dirty="0" smtClean="0"/>
              <a:t>Service work with injector</a:t>
            </a:r>
            <a:endParaRPr lang="en-US" dirty="0"/>
          </a:p>
        </p:txBody>
      </p:sp>
      <p:sp>
        <p:nvSpPr>
          <p:cNvPr id="4" name="Content Placeholder 3"/>
          <p:cNvSpPr>
            <a:spLocks noGrp="1"/>
          </p:cNvSpPr>
          <p:nvPr>
            <p:ph sz="quarter" idx="15"/>
          </p:nvPr>
        </p:nvSpPr>
        <p:spPr/>
        <p:txBody>
          <a:bodyPr/>
          <a:lstStyle/>
          <a:p>
            <a:endParaRPr lang="en-US"/>
          </a:p>
        </p:txBody>
      </p:sp>
      <p:pic>
        <p:nvPicPr>
          <p:cNvPr id="5" name="图片 7"/>
          <p:cNvPicPr>
            <a:picLocks noChangeAspect="1"/>
          </p:cNvPicPr>
          <p:nvPr/>
        </p:nvPicPr>
        <p:blipFill>
          <a:blip r:embed="rId3" cstate="print"/>
          <a:srcRect/>
          <a:stretch>
            <a:fillRect/>
          </a:stretch>
        </p:blipFill>
        <p:spPr>
          <a:xfrm>
            <a:off x="381000" y="1371600"/>
            <a:ext cx="7651550" cy="441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Internal Services</a:t>
            </a:r>
            <a:endParaRPr lang="en-US" dirty="0"/>
          </a:p>
        </p:txBody>
      </p:sp>
      <p:sp>
        <p:nvSpPr>
          <p:cNvPr id="4" name="Content Placeholder 3"/>
          <p:cNvSpPr>
            <a:spLocks noGrp="1"/>
          </p:cNvSpPr>
          <p:nvPr>
            <p:ph sz="quarter" idx="15"/>
          </p:nvPr>
        </p:nvSpPr>
        <p:spPr/>
        <p:txBody>
          <a:bodyPr/>
          <a:lstStyle/>
          <a:p>
            <a:r>
              <a:rPr lang="en-US" altLang="zh-CN" dirty="0" smtClean="0"/>
              <a:t>$animate</a:t>
            </a:r>
          </a:p>
          <a:p>
            <a:r>
              <a:rPr lang="en-US" altLang="zh-CN" dirty="0" smtClean="0"/>
              <a:t>$cookies</a:t>
            </a:r>
          </a:p>
          <a:p>
            <a:r>
              <a:rPr lang="en-US" altLang="zh-CN" dirty="0" smtClean="0"/>
              <a:t>$document</a:t>
            </a:r>
          </a:p>
          <a:p>
            <a:r>
              <a:rPr lang="en-US" altLang="zh-CN" dirty="0" smtClean="0"/>
              <a:t>$http</a:t>
            </a:r>
          </a:p>
          <a:p>
            <a:r>
              <a:rPr lang="en-US" altLang="zh-CN" dirty="0" smtClean="0"/>
              <a:t>$location</a:t>
            </a:r>
          </a:p>
          <a:p>
            <a:r>
              <a:rPr lang="en-US" altLang="zh-CN" dirty="0" smtClean="0"/>
              <a:t>$</a:t>
            </a:r>
            <a:r>
              <a:rPr lang="en-US" altLang="zh-CN" dirty="0" err="1" smtClean="0"/>
              <a:t>rootScope</a:t>
            </a:r>
            <a:endParaRPr lang="en-US" altLang="zh-CN" dirty="0" smtClean="0"/>
          </a:p>
          <a:p>
            <a:r>
              <a:rPr lang="en-US" altLang="zh-CN" dirty="0" smtClean="0"/>
              <a:t>$route</a:t>
            </a:r>
          </a:p>
          <a:p>
            <a:r>
              <a:rPr lang="en-US" altLang="zh-CN" dirty="0" smtClean="0"/>
              <a:t>......</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Custom Services</a:t>
            </a:r>
            <a:endParaRPr lang="en-US" dirty="0"/>
          </a:p>
        </p:txBody>
      </p:sp>
      <p:sp>
        <p:nvSpPr>
          <p:cNvPr id="4" name="Content Placeholder 3"/>
          <p:cNvSpPr>
            <a:spLocks noGrp="1"/>
          </p:cNvSpPr>
          <p:nvPr>
            <p:ph sz="quarter" idx="15"/>
          </p:nvPr>
        </p:nvSpPr>
        <p:spPr/>
        <p:txBody>
          <a:bodyPr/>
          <a:lstStyle/>
          <a:p>
            <a:r>
              <a:rPr lang="en-US" altLang="zh-CN" dirty="0" smtClean="0"/>
              <a:t>Constant</a:t>
            </a:r>
          </a:p>
          <a:p>
            <a:r>
              <a:rPr lang="en-US" altLang="zh-CN" dirty="0" smtClean="0"/>
              <a:t>Value</a:t>
            </a:r>
          </a:p>
          <a:p>
            <a:r>
              <a:rPr lang="en-US" altLang="zh-CN" dirty="0" smtClean="0">
                <a:sym typeface="+mn-ea"/>
              </a:rPr>
              <a:t>Service</a:t>
            </a:r>
            <a:endParaRPr lang="en-US" altLang="zh-CN" dirty="0" smtClean="0"/>
          </a:p>
          <a:p>
            <a:r>
              <a:rPr lang="en-US" altLang="zh-CN" dirty="0" smtClean="0">
                <a:sym typeface="+mn-ea"/>
              </a:rPr>
              <a:t>Factory</a:t>
            </a:r>
            <a:endParaRPr lang="en-US" altLang="zh-CN" dirty="0" smtClean="0"/>
          </a:p>
          <a:p>
            <a:r>
              <a:rPr lang="en-US" altLang="zh-CN" dirty="0" smtClean="0"/>
              <a:t>Provider</a:t>
            </a:r>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dirty="0" smtClean="0"/>
              <a:t>Constant</a:t>
            </a:r>
            <a:endParaRPr lang="en-US" dirty="0"/>
          </a:p>
        </p:txBody>
      </p:sp>
      <p:sp>
        <p:nvSpPr>
          <p:cNvPr id="4" name="Content Placeholder 3"/>
          <p:cNvSpPr>
            <a:spLocks noGrp="1"/>
          </p:cNvSpPr>
          <p:nvPr>
            <p:ph sz="quarter" idx="15"/>
          </p:nvPr>
        </p:nvSpPr>
        <p:spPr/>
        <p:txBody>
          <a:bodyPr/>
          <a:lstStyle/>
          <a:p>
            <a:r>
              <a:rPr lang="zh-CN" altLang="en-US" dirty="0" smtClean="0"/>
              <a:t>A constant can be injected everywhere. A constant can not be intercepted by a decorator, that means that the value of a constant should never be changed (though it is still possible to change it programmatically in Angular 1.x).</a:t>
            </a:r>
          </a:p>
          <a:p>
            <a:endParaRPr lang="en-US" dirty="0"/>
          </a:p>
        </p:txBody>
      </p:sp>
      <p:pic>
        <p:nvPicPr>
          <p:cNvPr id="5" name="图片 5"/>
          <p:cNvPicPr>
            <a:picLocks noChangeAspect="1"/>
          </p:cNvPicPr>
          <p:nvPr/>
        </p:nvPicPr>
        <p:blipFill>
          <a:blip r:embed="rId2" cstate="print"/>
          <a:srcRect/>
          <a:stretch>
            <a:fillRect/>
          </a:stretch>
        </p:blipFill>
        <p:spPr>
          <a:xfrm>
            <a:off x="533400" y="2971800"/>
            <a:ext cx="6191239" cy="217106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dirty="0" smtClean="0"/>
              <a:t>Value</a:t>
            </a:r>
            <a:endParaRPr lang="en-US" dirty="0"/>
          </a:p>
        </p:txBody>
      </p:sp>
      <p:sp>
        <p:nvSpPr>
          <p:cNvPr id="4" name="Content Placeholder 3"/>
          <p:cNvSpPr>
            <a:spLocks noGrp="1"/>
          </p:cNvSpPr>
          <p:nvPr>
            <p:ph sz="quarter" idx="15"/>
          </p:nvPr>
        </p:nvSpPr>
        <p:spPr/>
        <p:txBody>
          <a:bodyPr/>
          <a:lstStyle/>
          <a:p>
            <a:r>
              <a:rPr lang="zh-CN" altLang="en-US" dirty="0" smtClean="0"/>
              <a:t>A value is nothing more than a simple injectable value. The value can be a string, number but also a function. Value differs from constant in that value can not be injected into configurations, but it can be intercepted by decorators.</a:t>
            </a:r>
          </a:p>
          <a:p>
            <a:endParaRPr lang="en-US" dirty="0"/>
          </a:p>
        </p:txBody>
      </p:sp>
      <p:pic>
        <p:nvPicPr>
          <p:cNvPr id="6" name="图片 6"/>
          <p:cNvPicPr>
            <a:picLocks noChangeAspect="1"/>
          </p:cNvPicPr>
          <p:nvPr/>
        </p:nvPicPr>
        <p:blipFill>
          <a:blip r:embed="rId2" cstate="print"/>
          <a:srcRect/>
          <a:stretch>
            <a:fillRect/>
          </a:stretch>
        </p:blipFill>
        <p:spPr>
          <a:xfrm>
            <a:off x="609600" y="3124200"/>
            <a:ext cx="5201179" cy="193992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3</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Constant &amp; Value</a:t>
            </a:r>
            <a:endParaRPr lang="en-US" dirty="0"/>
          </a:p>
        </p:txBody>
      </p:sp>
      <p:sp>
        <p:nvSpPr>
          <p:cNvPr id="4" name="Content Placeholder 3"/>
          <p:cNvSpPr>
            <a:spLocks noGrp="1"/>
          </p:cNvSpPr>
          <p:nvPr>
            <p:ph sz="quarter" idx="15"/>
          </p:nvPr>
        </p:nvSpPr>
        <p:spPr/>
        <p:txBody>
          <a:bodyPr/>
          <a:lstStyle/>
          <a:p>
            <a:endParaRPr lang="en-US" dirty="0"/>
          </a:p>
        </p:txBody>
      </p:sp>
      <p:pic>
        <p:nvPicPr>
          <p:cNvPr id="7" name="图片 4"/>
          <p:cNvPicPr>
            <a:picLocks noChangeAspect="1"/>
          </p:cNvPicPr>
          <p:nvPr/>
        </p:nvPicPr>
        <p:blipFill>
          <a:blip r:embed="rId3" cstate="print"/>
          <a:srcRect/>
          <a:stretch>
            <a:fillRect/>
          </a:stretch>
        </p:blipFill>
        <p:spPr>
          <a:xfrm>
            <a:off x="228600" y="1219200"/>
            <a:ext cx="5562600" cy="2845484"/>
          </a:xfrm>
          <a:prstGeom prst="rect">
            <a:avLst/>
          </a:prstGeom>
        </p:spPr>
      </p:pic>
      <p:pic>
        <p:nvPicPr>
          <p:cNvPr id="8" name="图片 2"/>
          <p:cNvPicPr>
            <a:picLocks noChangeAspect="1"/>
          </p:cNvPicPr>
          <p:nvPr/>
        </p:nvPicPr>
        <p:blipFill>
          <a:blip r:embed="rId4" cstate="print"/>
          <a:srcRect/>
          <a:stretch>
            <a:fillRect/>
          </a:stretch>
        </p:blipFill>
        <p:spPr>
          <a:xfrm>
            <a:off x="228600" y="4191000"/>
            <a:ext cx="7239000" cy="18942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dirty="0" smtClean="0"/>
              <a:t>Concepts in AngularJS</a:t>
            </a:r>
          </a:p>
          <a:p>
            <a:endParaRPr lang="en-US" dirty="0"/>
          </a:p>
        </p:txBody>
      </p:sp>
      <p:pic>
        <p:nvPicPr>
          <p:cNvPr id="5" name="Content Placeholder 4" descr="1.png"/>
          <p:cNvPicPr>
            <a:picLocks noGrp="1" noChangeAspect="1"/>
          </p:cNvPicPr>
          <p:nvPr>
            <p:ph sz="quarter" idx="15"/>
          </p:nvPr>
        </p:nvPicPr>
        <p:blipFill>
          <a:blip r:embed="rId3" cstate="print"/>
          <a:stretch>
            <a:fillRect/>
          </a:stretch>
        </p:blipFill>
        <p:spPr>
          <a:xfrm>
            <a:off x="1704574" y="1599887"/>
            <a:ext cx="5734851" cy="4477375"/>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4</a:t>
            </a:r>
            <a:endParaRPr lang="en-US" dirty="0"/>
          </a:p>
        </p:txBody>
      </p:sp>
      <p:sp>
        <p:nvSpPr>
          <p:cNvPr id="3" name="Text Placeholder 2"/>
          <p:cNvSpPr>
            <a:spLocks noGrp="1"/>
          </p:cNvSpPr>
          <p:nvPr>
            <p:ph type="body" sz="quarter" idx="14"/>
          </p:nvPr>
        </p:nvSpPr>
        <p:spPr/>
        <p:txBody>
          <a:bodyPr/>
          <a:lstStyle/>
          <a:p>
            <a:r>
              <a:rPr lang="en-US" altLang="zh-CN" dirty="0" smtClean="0"/>
              <a:t>Service</a:t>
            </a:r>
            <a:endParaRPr lang="en-US" dirty="0"/>
          </a:p>
        </p:txBody>
      </p:sp>
      <p:sp>
        <p:nvSpPr>
          <p:cNvPr id="4" name="Content Placeholder 3"/>
          <p:cNvSpPr>
            <a:spLocks noGrp="1"/>
          </p:cNvSpPr>
          <p:nvPr>
            <p:ph sz="quarter" idx="15"/>
          </p:nvPr>
        </p:nvSpPr>
        <p:spPr/>
        <p:txBody>
          <a:bodyPr/>
          <a:lstStyle/>
          <a:p>
            <a:r>
              <a:rPr lang="en-US" altLang="zh-CN" dirty="0" smtClean="0"/>
              <a:t>Use Service when you need just a simple object such as a Hash, for example {foo:1, bar:2} It's easy to code, but you cannot instantiate it. A service is an </a:t>
            </a:r>
            <a:r>
              <a:rPr lang="en-US" altLang="zh-CN" dirty="0" err="1" smtClean="0"/>
              <a:t>injectable</a:t>
            </a:r>
            <a:r>
              <a:rPr lang="en-US" altLang="zh-CN" dirty="0" smtClean="0"/>
              <a:t> constructor. If you want you can specify the dependencies that you need in the function. A service is a singleton and will only be created once by </a:t>
            </a:r>
            <a:r>
              <a:rPr lang="en-US" altLang="zh-CN" dirty="0" err="1" smtClean="0"/>
              <a:t>AngularJS</a:t>
            </a:r>
            <a:r>
              <a:rPr lang="en-US" altLang="zh-CN" dirty="0" smtClean="0"/>
              <a:t>. Services are a great way for communicating between controllers like sharing data.</a:t>
            </a:r>
          </a:p>
          <a:p>
            <a:endParaRPr lang="en-US" dirty="0"/>
          </a:p>
        </p:txBody>
      </p:sp>
      <p:pic>
        <p:nvPicPr>
          <p:cNvPr id="5" name="图片 3"/>
          <p:cNvPicPr>
            <a:picLocks noChangeAspect="1"/>
          </p:cNvPicPr>
          <p:nvPr/>
        </p:nvPicPr>
        <p:blipFill>
          <a:blip r:embed="rId2" cstate="print"/>
          <a:srcRect/>
          <a:stretch>
            <a:fillRect/>
          </a:stretch>
        </p:blipFill>
        <p:spPr>
          <a:xfrm>
            <a:off x="533400" y="3886200"/>
            <a:ext cx="8195310" cy="2470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5</a:t>
            </a:r>
            <a:endParaRPr lang="en-US" dirty="0"/>
          </a:p>
        </p:txBody>
      </p:sp>
      <p:sp>
        <p:nvSpPr>
          <p:cNvPr id="3" name="Text Placeholder 2"/>
          <p:cNvSpPr>
            <a:spLocks noGrp="1"/>
          </p:cNvSpPr>
          <p:nvPr>
            <p:ph type="body" sz="quarter" idx="14"/>
          </p:nvPr>
        </p:nvSpPr>
        <p:spPr/>
        <p:txBody>
          <a:bodyPr/>
          <a:lstStyle/>
          <a:p>
            <a:r>
              <a:rPr lang="en-US" altLang="zh-CN" dirty="0" smtClean="0">
                <a:sym typeface="+mn-ea"/>
              </a:rPr>
              <a:t>Factory</a:t>
            </a:r>
            <a:endParaRPr lang="en-US" dirty="0"/>
          </a:p>
        </p:txBody>
      </p:sp>
      <p:sp>
        <p:nvSpPr>
          <p:cNvPr id="4" name="Content Placeholder 3"/>
          <p:cNvSpPr>
            <a:spLocks noGrp="1"/>
          </p:cNvSpPr>
          <p:nvPr>
            <p:ph sz="quarter" idx="15"/>
          </p:nvPr>
        </p:nvSpPr>
        <p:spPr/>
        <p:txBody>
          <a:bodyPr/>
          <a:lstStyle/>
          <a:p>
            <a:r>
              <a:rPr lang="en-US" altLang="zh-CN" dirty="0" smtClean="0"/>
              <a:t>A factory is an </a:t>
            </a:r>
            <a:r>
              <a:rPr lang="en-US" altLang="zh-CN" dirty="0" err="1" smtClean="0"/>
              <a:t>injectable</a:t>
            </a:r>
            <a:r>
              <a:rPr lang="en-US" altLang="zh-CN" dirty="0" smtClean="0"/>
              <a:t> function. A factory is a lot like a service in the sense that it is a singleton and dependencies can be specified in the function. The difference between a factory and a service is that a factory injects a plain function so </a:t>
            </a:r>
            <a:r>
              <a:rPr lang="en-US" altLang="zh-CN" dirty="0" err="1" smtClean="0"/>
              <a:t>AngularJS</a:t>
            </a:r>
            <a:r>
              <a:rPr lang="en-US" altLang="zh-CN" dirty="0" smtClean="0"/>
              <a:t> will call the function and a service injects a constructor. A constructor creates a new object so new is called on a service and with a factory you can let the function return anything you want. As you will see later on, a factory is a provider with only a $get method.</a:t>
            </a:r>
          </a:p>
          <a:p>
            <a:endParaRPr lang="en-US" dirty="0"/>
          </a:p>
        </p:txBody>
      </p:sp>
      <p:pic>
        <p:nvPicPr>
          <p:cNvPr id="6" name="图片 4"/>
          <p:cNvPicPr>
            <a:picLocks noChangeAspect="1"/>
          </p:cNvPicPr>
          <p:nvPr/>
        </p:nvPicPr>
        <p:blipFill>
          <a:blip r:embed="rId3" cstate="print"/>
          <a:srcRect/>
          <a:stretch>
            <a:fillRect/>
          </a:stretch>
        </p:blipFill>
        <p:spPr>
          <a:xfrm>
            <a:off x="457200" y="4572000"/>
            <a:ext cx="6394609" cy="2098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6</a:t>
            </a:r>
            <a:endParaRPr lang="en-US" dirty="0"/>
          </a:p>
        </p:txBody>
      </p:sp>
      <p:sp>
        <p:nvSpPr>
          <p:cNvPr id="3" name="Text Placeholder 2"/>
          <p:cNvSpPr>
            <a:spLocks noGrp="1"/>
          </p:cNvSpPr>
          <p:nvPr>
            <p:ph type="body" sz="quarter" idx="14"/>
          </p:nvPr>
        </p:nvSpPr>
        <p:spPr/>
        <p:txBody>
          <a:bodyPr/>
          <a:lstStyle/>
          <a:p>
            <a:r>
              <a:rPr lang="en-US" altLang="zh-CN" dirty="0" smtClean="0"/>
              <a:t>Provider</a:t>
            </a:r>
            <a:endParaRPr lang="en-US" dirty="0"/>
          </a:p>
        </p:txBody>
      </p:sp>
      <p:sp>
        <p:nvSpPr>
          <p:cNvPr id="4" name="Content Placeholder 3"/>
          <p:cNvSpPr>
            <a:spLocks noGrp="1"/>
          </p:cNvSpPr>
          <p:nvPr>
            <p:ph sz="quarter" idx="15"/>
          </p:nvPr>
        </p:nvSpPr>
        <p:spPr/>
        <p:txBody>
          <a:bodyPr/>
          <a:lstStyle/>
          <a:p>
            <a:r>
              <a:rPr lang="en-US" altLang="zh-CN" dirty="0" smtClean="0"/>
              <a:t>A provider is the most sophisticated method of all the providers. It allows you to have a complex creation function and configuration options. A provider is actually a configurable factory. The provider accepts an object or a constructor.</a:t>
            </a:r>
          </a:p>
          <a:p>
            <a:endParaRPr lang="en-US" dirty="0"/>
          </a:p>
        </p:txBody>
      </p:sp>
      <p:pic>
        <p:nvPicPr>
          <p:cNvPr id="5" name="图片 3"/>
          <p:cNvPicPr>
            <a:picLocks noChangeAspect="1"/>
          </p:cNvPicPr>
          <p:nvPr/>
        </p:nvPicPr>
        <p:blipFill>
          <a:blip r:embed="rId2" cstate="print"/>
          <a:srcRect/>
          <a:stretch>
            <a:fillRect/>
          </a:stretch>
        </p:blipFill>
        <p:spPr>
          <a:xfrm>
            <a:off x="2362200" y="2819400"/>
            <a:ext cx="57912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7</a:t>
            </a:r>
            <a:endParaRPr lang="en-US" dirty="0"/>
          </a:p>
        </p:txBody>
      </p:sp>
      <p:sp>
        <p:nvSpPr>
          <p:cNvPr id="3" name="Text Placeholder 2"/>
          <p:cNvSpPr>
            <a:spLocks noGrp="1"/>
          </p:cNvSpPr>
          <p:nvPr>
            <p:ph type="body" sz="quarter" idx="14"/>
          </p:nvPr>
        </p:nvSpPr>
        <p:spPr/>
        <p:txBody>
          <a:bodyPr/>
          <a:lstStyle/>
          <a:p>
            <a:r>
              <a:rPr lang="en-US" altLang="zh-CN" dirty="0" smtClean="0"/>
              <a:t>Factory &amp; Provider</a:t>
            </a:r>
            <a:endParaRPr lang="en-US" dirty="0"/>
          </a:p>
        </p:txBody>
      </p:sp>
      <p:sp>
        <p:nvSpPr>
          <p:cNvPr id="4" name="Content Placeholder 3"/>
          <p:cNvSpPr>
            <a:spLocks noGrp="1"/>
          </p:cNvSpPr>
          <p:nvPr>
            <p:ph sz="quarter" idx="15"/>
          </p:nvPr>
        </p:nvSpPr>
        <p:spPr/>
        <p:txBody>
          <a:bodyPr/>
          <a:lstStyle/>
          <a:p>
            <a:endParaRPr lang="en-US"/>
          </a:p>
        </p:txBody>
      </p:sp>
      <p:pic>
        <p:nvPicPr>
          <p:cNvPr id="5" name="图片 4"/>
          <p:cNvPicPr>
            <a:picLocks noChangeAspect="1"/>
          </p:cNvPicPr>
          <p:nvPr/>
        </p:nvPicPr>
        <p:blipFill>
          <a:blip r:embed="rId3" cstate="print"/>
          <a:srcRect/>
          <a:stretch>
            <a:fillRect/>
          </a:stretch>
        </p:blipFill>
        <p:spPr>
          <a:xfrm>
            <a:off x="304800" y="1143000"/>
            <a:ext cx="6781799" cy="5202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8</a:t>
            </a:r>
            <a:endParaRPr lang="en-US" dirty="0"/>
          </a:p>
        </p:txBody>
      </p:sp>
      <p:sp>
        <p:nvSpPr>
          <p:cNvPr id="3" name="Text Placeholder 2"/>
          <p:cNvSpPr>
            <a:spLocks noGrp="1"/>
          </p:cNvSpPr>
          <p:nvPr>
            <p:ph type="body" sz="quarter" idx="14"/>
          </p:nvPr>
        </p:nvSpPr>
        <p:spPr/>
        <p:txBody>
          <a:bodyPr/>
          <a:lstStyle/>
          <a:p>
            <a:r>
              <a:rPr lang="en-US" dirty="0" smtClean="0"/>
              <a:t>Example</a:t>
            </a:r>
            <a:endParaRPr lang="en-US" dirty="0"/>
          </a:p>
        </p:txBody>
      </p:sp>
      <p:sp>
        <p:nvSpPr>
          <p:cNvPr id="4" name="Content Placeholder 3"/>
          <p:cNvSpPr>
            <a:spLocks noGrp="1"/>
          </p:cNvSpPr>
          <p:nvPr>
            <p:ph sz="quarter" idx="15"/>
          </p:nvPr>
        </p:nvSpPr>
        <p:spPr/>
        <p:txBody>
          <a:bodyPr/>
          <a:lstStyle/>
          <a:p>
            <a:endParaRPr lang="en-US" dirty="0"/>
          </a:p>
        </p:txBody>
      </p:sp>
      <p:pic>
        <p:nvPicPr>
          <p:cNvPr id="6" name="图片 3"/>
          <p:cNvPicPr>
            <a:picLocks noChangeAspect="1"/>
          </p:cNvPicPr>
          <p:nvPr/>
        </p:nvPicPr>
        <p:blipFill>
          <a:blip r:embed="rId2" cstate="print"/>
          <a:srcRect/>
          <a:stretch>
            <a:fillRect/>
          </a:stretch>
        </p:blipFill>
        <p:spPr>
          <a:xfrm>
            <a:off x="152400" y="1219200"/>
            <a:ext cx="8859203" cy="2644775"/>
          </a:xfrm>
          <a:prstGeom prst="rect">
            <a:avLst/>
          </a:prstGeom>
        </p:spPr>
      </p:pic>
      <p:cxnSp>
        <p:nvCxnSpPr>
          <p:cNvPr id="7" name="直接连接符 8"/>
          <p:cNvCxnSpPr/>
          <p:nvPr/>
        </p:nvCxnSpPr>
        <p:spPr>
          <a:xfrm>
            <a:off x="711042" y="2524759"/>
            <a:ext cx="5629275"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2"/>
          <p:cNvCxnSpPr/>
          <p:nvPr/>
        </p:nvCxnSpPr>
        <p:spPr>
          <a:xfrm>
            <a:off x="720090" y="2848609"/>
            <a:ext cx="430149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8</a:t>
            </a:r>
            <a:endParaRPr lang="en-US" dirty="0"/>
          </a:p>
        </p:txBody>
      </p:sp>
      <p:sp>
        <p:nvSpPr>
          <p:cNvPr id="3" name="Text Placeholder 2"/>
          <p:cNvSpPr>
            <a:spLocks noGrp="1"/>
          </p:cNvSpPr>
          <p:nvPr>
            <p:ph type="body" sz="quarter" idx="14"/>
          </p:nvPr>
        </p:nvSpPr>
        <p:spPr/>
        <p:txBody>
          <a:bodyPr/>
          <a:lstStyle/>
          <a:p>
            <a:r>
              <a:rPr lang="en-US" dirty="0" smtClean="0"/>
              <a:t>Example</a:t>
            </a:r>
            <a:endParaRPr lang="en-US" dirty="0"/>
          </a:p>
        </p:txBody>
      </p:sp>
      <p:sp>
        <p:nvSpPr>
          <p:cNvPr id="4" name="Content Placeholder 3"/>
          <p:cNvSpPr>
            <a:spLocks noGrp="1"/>
          </p:cNvSpPr>
          <p:nvPr>
            <p:ph sz="quarter" idx="15"/>
          </p:nvPr>
        </p:nvSpPr>
        <p:spPr/>
        <p:txBody>
          <a:bodyPr/>
          <a:lstStyle/>
          <a:p>
            <a:endParaRPr lang="en-US" dirty="0"/>
          </a:p>
        </p:txBody>
      </p:sp>
      <p:cxnSp>
        <p:nvCxnSpPr>
          <p:cNvPr id="7" name="直接连接符 8"/>
          <p:cNvCxnSpPr/>
          <p:nvPr/>
        </p:nvCxnSpPr>
        <p:spPr>
          <a:xfrm>
            <a:off x="711042" y="2524759"/>
            <a:ext cx="5629275"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 name="直接连接符 2"/>
          <p:cNvCxnSpPr/>
          <p:nvPr/>
        </p:nvCxnSpPr>
        <p:spPr>
          <a:xfrm>
            <a:off x="720090" y="2848609"/>
            <a:ext cx="430149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9" name="图片 2"/>
          <p:cNvPicPr>
            <a:picLocks noChangeAspect="1"/>
          </p:cNvPicPr>
          <p:nvPr/>
        </p:nvPicPr>
        <p:blipFill>
          <a:blip r:embed="rId2" cstate="print"/>
          <a:srcRect/>
          <a:stretch>
            <a:fillRect/>
          </a:stretch>
        </p:blipFill>
        <p:spPr>
          <a:xfrm>
            <a:off x="152400" y="1219200"/>
            <a:ext cx="8517731" cy="4914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8</a:t>
            </a:r>
            <a:endParaRPr lang="en-US" dirty="0"/>
          </a:p>
        </p:txBody>
      </p:sp>
      <p:sp>
        <p:nvSpPr>
          <p:cNvPr id="3" name="Text Placeholder 2"/>
          <p:cNvSpPr>
            <a:spLocks noGrp="1"/>
          </p:cNvSpPr>
          <p:nvPr>
            <p:ph type="body" sz="quarter" idx="14"/>
          </p:nvPr>
        </p:nvSpPr>
        <p:spPr/>
        <p:txBody>
          <a:bodyPr/>
          <a:lstStyle/>
          <a:p>
            <a:r>
              <a:rPr lang="en-US" dirty="0" smtClean="0"/>
              <a:t>Example</a:t>
            </a:r>
            <a:endParaRPr lang="en-US" dirty="0"/>
          </a:p>
        </p:txBody>
      </p:sp>
      <p:sp>
        <p:nvSpPr>
          <p:cNvPr id="4" name="Content Placeholder 3"/>
          <p:cNvSpPr>
            <a:spLocks noGrp="1"/>
          </p:cNvSpPr>
          <p:nvPr>
            <p:ph sz="quarter" idx="15"/>
          </p:nvPr>
        </p:nvSpPr>
        <p:spPr/>
        <p:txBody>
          <a:bodyPr/>
          <a:lstStyle/>
          <a:p>
            <a:endParaRPr lang="en-US" dirty="0"/>
          </a:p>
        </p:txBody>
      </p:sp>
      <p:pic>
        <p:nvPicPr>
          <p:cNvPr id="10" name="图片 2" descr="若水GIF截图_2015年12月20日16点30分15秒"/>
          <p:cNvPicPr>
            <a:picLocks noChangeAspect="1"/>
          </p:cNvPicPr>
          <p:nvPr/>
        </p:nvPicPr>
        <p:blipFill>
          <a:blip r:embed="rId2" cstate="print"/>
          <a:srcRect/>
          <a:stretch>
            <a:fillRect/>
          </a:stretch>
        </p:blipFill>
        <p:spPr>
          <a:xfrm>
            <a:off x="457200" y="1219200"/>
            <a:ext cx="5864543" cy="441706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9</a:t>
            </a:r>
            <a:endParaRPr lang="en-US" dirty="0"/>
          </a:p>
        </p:txBody>
      </p:sp>
      <p:sp>
        <p:nvSpPr>
          <p:cNvPr id="3" name="Text Placeholder 2"/>
          <p:cNvSpPr>
            <a:spLocks noGrp="1"/>
          </p:cNvSpPr>
          <p:nvPr>
            <p:ph type="body" sz="quarter" idx="14"/>
          </p:nvPr>
        </p:nvSpPr>
        <p:spPr/>
        <p:txBody>
          <a:bodyPr/>
          <a:lstStyle/>
          <a:p>
            <a:r>
              <a:rPr lang="en-US" dirty="0" smtClean="0"/>
              <a:t>Summary</a:t>
            </a:r>
            <a:endParaRPr lang="en-US" dirty="0"/>
          </a:p>
        </p:txBody>
      </p:sp>
      <p:sp>
        <p:nvSpPr>
          <p:cNvPr id="4" name="Content Placeholder 3"/>
          <p:cNvSpPr>
            <a:spLocks noGrp="1"/>
          </p:cNvSpPr>
          <p:nvPr>
            <p:ph sz="quarter" idx="15"/>
          </p:nvPr>
        </p:nvSpPr>
        <p:spPr/>
        <p:txBody>
          <a:bodyPr/>
          <a:lstStyle/>
          <a:p>
            <a:endParaRPr lang="en-US" dirty="0"/>
          </a:p>
        </p:txBody>
      </p:sp>
      <p:sp>
        <p:nvSpPr>
          <p:cNvPr id="5" name="内容占位符 3"/>
          <p:cNvSpPr txBox="1">
            <a:spLocks/>
          </p:cNvSpPr>
          <p:nvPr/>
        </p:nvSpPr>
        <p:spPr>
          <a:xfrm>
            <a:off x="547210" y="1565275"/>
            <a:ext cx="9747517" cy="498316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6" name="表格 2"/>
          <p:cNvGraphicFramePr/>
          <p:nvPr/>
        </p:nvGraphicFramePr>
        <p:xfrm>
          <a:off x="457200" y="1752600"/>
          <a:ext cx="8341836" cy="4108450"/>
        </p:xfrm>
        <a:graphic>
          <a:graphicData uri="http://schemas.openxmlformats.org/drawingml/2006/table">
            <a:tbl>
              <a:tblPr firstRow="1" bandRow="1">
                <a:tableStyleId>{5C22544A-7EE6-4342-B048-85BDC9FD1C3A}</a:tableStyleId>
              </a:tblPr>
              <a:tblGrid>
                <a:gridCol w="2086021"/>
                <a:gridCol w="2085459"/>
                <a:gridCol w="2084897"/>
                <a:gridCol w="2085459"/>
              </a:tblGrid>
              <a:tr h="684530">
                <a:tc>
                  <a:txBody>
                    <a:bodyPr/>
                    <a:lstStyle/>
                    <a:p>
                      <a:pPr>
                        <a:buNone/>
                      </a:pPr>
                      <a:r>
                        <a:rPr lang="en-US" altLang="zh-CN" sz="2400" b="0" dirty="0">
                          <a:solidFill>
                            <a:srgbClr val="00BE9C"/>
                          </a:solidFill>
                          <a:latin typeface="+mj-ea"/>
                          <a:ea typeface="+mj-ea"/>
                          <a:cs typeface="+mj-cs"/>
                        </a:rPr>
                        <a:t>Provider</a:t>
                      </a:r>
                    </a:p>
                  </a:txBody>
                  <a:tcPr marL="68580" marR="68580">
                    <a:solidFill>
                      <a:schemeClr val="accent3">
                        <a:lumMod val="20000"/>
                        <a:lumOff val="80000"/>
                      </a:schemeClr>
                    </a:solidFill>
                  </a:tcPr>
                </a:tc>
                <a:tc>
                  <a:txBody>
                    <a:bodyPr/>
                    <a:lstStyle/>
                    <a:p>
                      <a:pPr>
                        <a:buNone/>
                      </a:pPr>
                      <a:r>
                        <a:rPr lang="en-US" altLang="zh-CN" sz="2400" b="0" dirty="0">
                          <a:solidFill>
                            <a:srgbClr val="00BE9C"/>
                          </a:solidFill>
                          <a:latin typeface="+mj-ea"/>
                          <a:ea typeface="+mj-ea"/>
                          <a:cs typeface="+mj-cs"/>
                        </a:rPr>
                        <a:t>Singleton</a:t>
                      </a:r>
                    </a:p>
                  </a:txBody>
                  <a:tcPr marL="68580" marR="68580">
                    <a:solidFill>
                      <a:schemeClr val="accent3">
                        <a:lumMod val="20000"/>
                        <a:lumOff val="80000"/>
                      </a:schemeClr>
                    </a:solidFill>
                  </a:tcPr>
                </a:tc>
                <a:tc>
                  <a:txBody>
                    <a:bodyPr/>
                    <a:lstStyle/>
                    <a:p>
                      <a:pPr>
                        <a:buNone/>
                      </a:pPr>
                      <a:r>
                        <a:rPr lang="en-US" altLang="zh-CN" sz="2400" b="0" dirty="0" err="1">
                          <a:solidFill>
                            <a:srgbClr val="00BE9C"/>
                          </a:solidFill>
                          <a:latin typeface="+mj-ea"/>
                          <a:ea typeface="+mj-ea"/>
                          <a:cs typeface="+mj-cs"/>
                        </a:rPr>
                        <a:t>Instantiable</a:t>
                      </a:r>
                      <a:endParaRPr lang="en-US" altLang="zh-CN" sz="2400" b="0" dirty="0">
                        <a:solidFill>
                          <a:srgbClr val="00BE9C"/>
                        </a:solidFill>
                        <a:latin typeface="+mj-ea"/>
                        <a:ea typeface="+mj-ea"/>
                        <a:cs typeface="+mj-cs"/>
                      </a:endParaRPr>
                    </a:p>
                  </a:txBody>
                  <a:tcPr marL="68580" marR="68580">
                    <a:solidFill>
                      <a:schemeClr val="accent3">
                        <a:lumMod val="20000"/>
                        <a:lumOff val="80000"/>
                      </a:schemeClr>
                    </a:solidFill>
                  </a:tcPr>
                </a:tc>
                <a:tc>
                  <a:txBody>
                    <a:bodyPr/>
                    <a:lstStyle/>
                    <a:p>
                      <a:pPr>
                        <a:buNone/>
                      </a:pPr>
                      <a:r>
                        <a:rPr lang="en-US" altLang="zh-CN" sz="2400" b="0">
                          <a:solidFill>
                            <a:srgbClr val="00BE9C"/>
                          </a:solidFill>
                          <a:latin typeface="+mj-ea"/>
                          <a:ea typeface="+mj-ea"/>
                          <a:cs typeface="+mj-cs"/>
                        </a:rPr>
                        <a:t>Configurable</a:t>
                      </a:r>
                    </a:p>
                  </a:txBody>
                  <a:tcPr marL="68580" marR="68580">
                    <a:solidFill>
                      <a:schemeClr val="accent3">
                        <a:lumMod val="20000"/>
                        <a:lumOff val="80000"/>
                      </a:schemeClr>
                    </a:solidFill>
                  </a:tcPr>
                </a:tc>
              </a:tr>
              <a:tr h="685165">
                <a:tc>
                  <a:txBody>
                    <a:bodyPr/>
                    <a:lstStyle/>
                    <a:p>
                      <a:pPr>
                        <a:buNone/>
                      </a:pPr>
                      <a:r>
                        <a:rPr lang="en-US" altLang="zh-CN" sz="2400" b="0">
                          <a:solidFill>
                            <a:srgbClr val="00BE9C"/>
                          </a:solidFill>
                          <a:latin typeface="+mj-ea"/>
                          <a:ea typeface="+mj-ea"/>
                          <a:cs typeface="+mj-cs"/>
                        </a:rPr>
                        <a:t>Constant</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r>
              <a:tr h="683895">
                <a:tc>
                  <a:txBody>
                    <a:bodyPr/>
                    <a:lstStyle/>
                    <a:p>
                      <a:pPr>
                        <a:buNone/>
                      </a:pPr>
                      <a:r>
                        <a:rPr lang="en-US" altLang="zh-CN" sz="2400" b="0">
                          <a:solidFill>
                            <a:srgbClr val="00BE9C"/>
                          </a:solidFill>
                          <a:latin typeface="+mj-ea"/>
                          <a:ea typeface="+mj-ea"/>
                          <a:cs typeface="+mj-cs"/>
                        </a:rPr>
                        <a:t>Value</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r>
              <a:tr h="685800">
                <a:tc>
                  <a:txBody>
                    <a:bodyPr/>
                    <a:lstStyle/>
                    <a:p>
                      <a:pPr>
                        <a:buNone/>
                      </a:pPr>
                      <a:r>
                        <a:rPr lang="en-US" altLang="zh-CN" sz="2400" b="0">
                          <a:solidFill>
                            <a:srgbClr val="00BE9C"/>
                          </a:solidFill>
                          <a:latin typeface="+mj-ea"/>
                          <a:ea typeface="+mj-ea"/>
                          <a:cs typeface="+mj-cs"/>
                        </a:rPr>
                        <a:t>Service</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r>
              <a:tr h="684530">
                <a:tc>
                  <a:txBody>
                    <a:bodyPr/>
                    <a:lstStyle/>
                    <a:p>
                      <a:pPr>
                        <a:buNone/>
                      </a:pPr>
                      <a:r>
                        <a:rPr lang="en-US" altLang="zh-CN" sz="2400" b="0">
                          <a:solidFill>
                            <a:srgbClr val="00BE9C"/>
                          </a:solidFill>
                          <a:latin typeface="+mj-ea"/>
                          <a:ea typeface="+mj-ea"/>
                          <a:cs typeface="+mj-cs"/>
                        </a:rPr>
                        <a:t>Factory</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No</a:t>
                      </a:r>
                    </a:p>
                  </a:txBody>
                  <a:tcPr marL="68580" marR="68580"/>
                </a:tc>
              </a:tr>
              <a:tr h="684530">
                <a:tc>
                  <a:txBody>
                    <a:bodyPr/>
                    <a:lstStyle/>
                    <a:p>
                      <a:pPr>
                        <a:buNone/>
                      </a:pPr>
                      <a:r>
                        <a:rPr lang="en-US" altLang="zh-CN" sz="2400" b="0">
                          <a:solidFill>
                            <a:srgbClr val="00BE9C"/>
                          </a:solidFill>
                          <a:latin typeface="+mj-ea"/>
                          <a:ea typeface="+mj-ea"/>
                          <a:cs typeface="+mj-cs"/>
                        </a:rPr>
                        <a:t>Provider</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a:solidFill>
                            <a:srgbClr val="00BE9C"/>
                          </a:solidFill>
                          <a:latin typeface="+mj-ea"/>
                          <a:ea typeface="+mj-ea"/>
                          <a:cs typeface="+mj-cs"/>
                        </a:rPr>
                        <a:t>Yes</a:t>
                      </a:r>
                    </a:p>
                  </a:txBody>
                  <a:tcPr marL="68580" marR="68580"/>
                </a:tc>
                <a:tc>
                  <a:txBody>
                    <a:bodyPr/>
                    <a:lstStyle/>
                    <a:p>
                      <a:pPr>
                        <a:buNone/>
                      </a:pPr>
                      <a:r>
                        <a:rPr lang="en-US" altLang="zh-CN" sz="2400" b="0" dirty="0">
                          <a:solidFill>
                            <a:srgbClr val="00BE9C"/>
                          </a:solidFill>
                          <a:latin typeface="+mj-ea"/>
                          <a:ea typeface="+mj-ea"/>
                          <a:cs typeface="+mj-cs"/>
                        </a:rPr>
                        <a:t>Yes</a:t>
                      </a:r>
                    </a:p>
                  </a:txBody>
                  <a:tcPr marL="68580" marR="68580"/>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9</a:t>
            </a:r>
            <a:endParaRPr lang="en-US" dirty="0"/>
          </a:p>
        </p:txBody>
      </p:sp>
      <p:sp>
        <p:nvSpPr>
          <p:cNvPr id="3" name="Text Placeholder 2"/>
          <p:cNvSpPr>
            <a:spLocks noGrp="1"/>
          </p:cNvSpPr>
          <p:nvPr>
            <p:ph type="body" sz="quarter" idx="14"/>
          </p:nvPr>
        </p:nvSpPr>
        <p:spPr/>
        <p:txBody>
          <a:bodyPr/>
          <a:lstStyle/>
          <a:p>
            <a:r>
              <a:rPr lang="en-US" dirty="0" smtClean="0"/>
              <a:t>Summary</a:t>
            </a:r>
            <a:endParaRPr lang="en-US" dirty="0"/>
          </a:p>
        </p:txBody>
      </p:sp>
      <p:sp>
        <p:nvSpPr>
          <p:cNvPr id="4" name="Content Placeholder 3"/>
          <p:cNvSpPr>
            <a:spLocks noGrp="1"/>
          </p:cNvSpPr>
          <p:nvPr>
            <p:ph sz="quarter" idx="15"/>
          </p:nvPr>
        </p:nvSpPr>
        <p:spPr/>
        <p:txBody>
          <a:bodyPr/>
          <a:lstStyle/>
          <a:p>
            <a:r>
              <a:rPr lang="en-US" altLang="zh-CN" dirty="0" smtClean="0"/>
              <a:t>All the providers are instantiated only once. That means that they are all singletons.</a:t>
            </a:r>
          </a:p>
          <a:p>
            <a:r>
              <a:rPr lang="en-US" altLang="zh-CN" dirty="0" smtClean="0"/>
              <a:t>All the providers except constant can be decorated.</a:t>
            </a:r>
          </a:p>
          <a:p>
            <a:r>
              <a:rPr lang="en-US" altLang="zh-CN" dirty="0" smtClean="0"/>
              <a:t>A constant is a value that can be injected everywhere. The value of a constant can never be changed.</a:t>
            </a:r>
          </a:p>
          <a:p>
            <a:r>
              <a:rPr lang="en-US" altLang="zh-CN" dirty="0" smtClean="0"/>
              <a:t>A value is just a simple </a:t>
            </a:r>
            <a:r>
              <a:rPr lang="en-US" altLang="zh-CN" dirty="0" err="1" smtClean="0"/>
              <a:t>injectable</a:t>
            </a:r>
            <a:r>
              <a:rPr lang="en-US" altLang="zh-CN" dirty="0" smtClean="0"/>
              <a:t> value.</a:t>
            </a:r>
          </a:p>
          <a:p>
            <a:r>
              <a:rPr lang="en-US" altLang="zh-CN" dirty="0" smtClean="0"/>
              <a:t>A service is an </a:t>
            </a:r>
            <a:r>
              <a:rPr lang="en-US" altLang="zh-CN" dirty="0" err="1" smtClean="0"/>
              <a:t>injectable</a:t>
            </a:r>
            <a:r>
              <a:rPr lang="en-US" altLang="zh-CN" dirty="0" smtClean="0"/>
              <a:t> constructor.</a:t>
            </a:r>
          </a:p>
          <a:p>
            <a:r>
              <a:rPr lang="en-US" altLang="zh-CN" dirty="0" smtClean="0"/>
              <a:t>A factory is an </a:t>
            </a:r>
            <a:r>
              <a:rPr lang="en-US" altLang="zh-CN" dirty="0" err="1" smtClean="0"/>
              <a:t>injectable</a:t>
            </a:r>
            <a:r>
              <a:rPr lang="en-US" altLang="zh-CN" dirty="0" smtClean="0"/>
              <a:t> function.</a:t>
            </a:r>
          </a:p>
          <a:p>
            <a:r>
              <a:rPr lang="en-US" altLang="zh-CN" dirty="0" smtClean="0"/>
              <a:t>A decorator can modify or encapsulate other providers except a constant.</a:t>
            </a:r>
          </a:p>
          <a:p>
            <a:r>
              <a:rPr lang="en-US" altLang="zh-CN" dirty="0" smtClean="0"/>
              <a:t>A provider is a configurable factory.</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031080" y="1712743"/>
            <a:ext cx="6512719" cy="649458"/>
          </a:xfrm>
        </p:spPr>
        <p:txBody>
          <a:bodyPr/>
          <a:lstStyle/>
          <a:p>
            <a:r>
              <a:rPr lang="en-US" dirty="0" smtClean="0"/>
              <a:t>How to start writing an app</a:t>
            </a:r>
          </a:p>
        </p:txBody>
      </p:sp>
      <p:sp>
        <p:nvSpPr>
          <p:cNvPr id="3" name="Text Placeholder 2"/>
          <p:cNvSpPr>
            <a:spLocks noGrp="1"/>
          </p:cNvSpPr>
          <p:nvPr>
            <p:ph type="body" sz="quarter" idx="11"/>
          </p:nvPr>
        </p:nvSpPr>
        <p:spPr/>
        <p:txBody>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1</a:t>
            </a:r>
            <a:endParaRPr lang="en-US" dirty="0"/>
          </a:p>
        </p:txBody>
      </p:sp>
      <p:sp>
        <p:nvSpPr>
          <p:cNvPr id="3" name="Text Placeholder 2"/>
          <p:cNvSpPr>
            <a:spLocks noGrp="1"/>
          </p:cNvSpPr>
          <p:nvPr>
            <p:ph type="body" sz="quarter" idx="14"/>
          </p:nvPr>
        </p:nvSpPr>
        <p:spPr/>
        <p:txBody>
          <a:bodyPr/>
          <a:lstStyle/>
          <a:p>
            <a:r>
              <a:rPr lang="en-US" dirty="0" smtClean="0"/>
              <a:t>How to start writing an app</a:t>
            </a:r>
          </a:p>
        </p:txBody>
      </p:sp>
      <p:pic>
        <p:nvPicPr>
          <p:cNvPr id="7" name="Picture 6" descr="3.png"/>
          <p:cNvPicPr>
            <a:picLocks noChangeAspect="1"/>
          </p:cNvPicPr>
          <p:nvPr/>
        </p:nvPicPr>
        <p:blipFill>
          <a:blip r:embed="rId2" cstate="print"/>
          <a:stretch>
            <a:fillRect/>
          </a:stretch>
        </p:blipFill>
        <p:spPr>
          <a:xfrm>
            <a:off x="489967" y="1447800"/>
            <a:ext cx="8164065" cy="2524478"/>
          </a:xfrm>
          <a:prstGeom prst="rect">
            <a:avLst/>
          </a:prstGeom>
        </p:spPr>
      </p:pic>
      <p:pic>
        <p:nvPicPr>
          <p:cNvPr id="6" name="Picture 5" descr="1.png"/>
          <p:cNvPicPr>
            <a:picLocks noChangeAspect="1"/>
          </p:cNvPicPr>
          <p:nvPr/>
        </p:nvPicPr>
        <p:blipFill>
          <a:blip r:embed="rId3" cstate="print"/>
          <a:stretch>
            <a:fillRect/>
          </a:stretch>
        </p:blipFill>
        <p:spPr>
          <a:xfrm>
            <a:off x="5076480" y="4971904"/>
            <a:ext cx="2467320" cy="1047896"/>
          </a:xfrm>
          <a:prstGeom prst="rect">
            <a:avLst/>
          </a:prstGeom>
        </p:spPr>
      </p:pic>
      <p:pic>
        <p:nvPicPr>
          <p:cNvPr id="8" name="Picture 7" descr="2.png"/>
          <p:cNvPicPr>
            <a:picLocks noChangeAspect="1"/>
          </p:cNvPicPr>
          <p:nvPr/>
        </p:nvPicPr>
        <p:blipFill>
          <a:blip r:embed="rId4" cstate="print"/>
          <a:stretch>
            <a:fillRect/>
          </a:stretch>
        </p:blipFill>
        <p:spPr>
          <a:xfrm>
            <a:off x="1828800" y="4953000"/>
            <a:ext cx="1943371" cy="914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6A41BA03133F4D9909FFE7D0907B5D" ma:contentTypeVersion="0" ma:contentTypeDescription="Create a new document." ma:contentTypeScope="" ma:versionID="ec9ca77658f11de320fafc408b2cf7c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DA47BD5-C6A1-43E1-91D1-12EE8A46D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F2462E9-E3C6-4B9B-800D-1AA92DB6FEE6}">
  <ds:schemaRefs>
    <ds:schemaRef ds:uri="http://schemas.microsoft.com/sharepoint/v3/contenttype/forms"/>
  </ds:schemaRefs>
</ds:datastoreItem>
</file>

<file path=customXml/itemProps3.xml><?xml version="1.0" encoding="utf-8"?>
<ds:datastoreItem xmlns:ds="http://schemas.openxmlformats.org/officeDocument/2006/customXml" ds:itemID="{BC974159-165D-43A7-BAC0-2BE7E1872CAD}">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2559</TotalTime>
  <Words>1942</Words>
  <Application>Microsoft Office PowerPoint</Application>
  <PresentationFormat>On-screen Show (4:3)</PresentationFormat>
  <Paragraphs>490</Paragraphs>
  <Slides>80</Slides>
  <Notes>38</Notes>
  <HiddenSlides>0</HiddenSlides>
  <MMClips>0</MMClips>
  <ScaleCrop>false</ScaleCrop>
  <HeadingPairs>
    <vt:vector size="4" baseType="variant">
      <vt:variant>
        <vt:lpstr>Theme</vt:lpstr>
      </vt:variant>
      <vt:variant>
        <vt:i4>4</vt:i4>
      </vt:variant>
      <vt:variant>
        <vt:lpstr>Slide Titles</vt:lpstr>
      </vt:variant>
      <vt:variant>
        <vt:i4>80</vt:i4>
      </vt:variant>
    </vt:vector>
  </HeadingPairs>
  <TitlesOfParts>
    <vt:vector size="84" baseType="lpstr">
      <vt:lpstr>Cover</vt:lpstr>
      <vt:lpstr>Agenda</vt:lpstr>
      <vt:lpstr>Content_Title</vt:lpstr>
      <vt:lpstr>Content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Rachel Dan</dc:creator>
  <cp:lastModifiedBy>Windows User</cp:lastModifiedBy>
  <cp:revision>460</cp:revision>
  <dcterms:created xsi:type="dcterms:W3CDTF">2014-12-12T05:53:11Z</dcterms:created>
  <dcterms:modified xsi:type="dcterms:W3CDTF">2016-06-20T12:44:06Z</dcterms:modified>
</cp:coreProperties>
</file>